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openup.freiii.de/downloads/AQ.pdf" TargetMode="External"/><Relationship Id="rId4" Type="http://schemas.openxmlformats.org/officeDocument/2006/relationships/hyperlink" Target="http://www.nature.com/articles/s41467-020-20324-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Alternierende Quarantäne</a:t>
            </a:r>
            <a:endParaRPr lang="de-DE" sz="4000" b="0" strike="noStrike" spc="-1">
              <a:latin typeface="Arial"/>
            </a:endParaRPr>
          </a:p>
        </p:txBody>
      </p:sp>
      <p:pic>
        <p:nvPicPr>
          <p:cNvPr id="39" name="Grafik 38"/>
          <p:cNvPicPr/>
          <p:nvPr/>
        </p:nvPicPr>
        <p:blipFill>
          <a:blip r:embed="rId2"/>
          <a:srcRect l="25000" t="58619" r="23850"/>
          <a:stretch/>
        </p:blipFill>
        <p:spPr>
          <a:xfrm>
            <a:off x="8809560" y="1800000"/>
            <a:ext cx="2349000" cy="2215080"/>
          </a:xfrm>
          <a:prstGeom prst="rect">
            <a:avLst/>
          </a:prstGeom>
          <a:ln w="0">
            <a:noFill/>
          </a:ln>
        </p:spPr>
      </p:pic>
      <p:pic>
        <p:nvPicPr>
          <p:cNvPr id="40" name="Grafik 39"/>
          <p:cNvPicPr/>
          <p:nvPr/>
        </p:nvPicPr>
        <p:blipFill>
          <a:blip r:embed="rId3"/>
          <a:srcRect l="3156" t="60329"/>
          <a:stretch/>
        </p:blipFill>
        <p:spPr>
          <a:xfrm>
            <a:off x="1249560" y="1800000"/>
            <a:ext cx="7198560" cy="2223360"/>
          </a:xfrm>
          <a:prstGeom prst="rect">
            <a:avLst/>
          </a:prstGeom>
          <a:ln w="0">
            <a:noFill/>
          </a:ln>
        </p:spPr>
      </p:pic>
      <p:sp>
        <p:nvSpPr>
          <p:cNvPr id="41" name="Inhaltsplatzhalter 4_0"/>
          <p:cNvSpPr/>
          <p:nvPr/>
        </p:nvSpPr>
        <p:spPr>
          <a:xfrm>
            <a:off x="838440" y="4678200"/>
            <a:ext cx="10513800" cy="19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tabLst>
                <a:tab pos="0" algn="l"/>
              </a:tabLst>
            </a:pPr>
            <a:r>
              <a:rPr lang="de-DE" sz="2800" b="0" strike="noStrike" spc="-1">
                <a:solidFill>
                  <a:srgbClr val="000000"/>
                </a:solidFill>
                <a:latin typeface="Calibri"/>
                <a:ea typeface="DejaVu Sans"/>
              </a:rPr>
              <a:t>Eine Idee des israelischen Forscherteams um Dr. Baruch Barzel:</a:t>
            </a:r>
            <a:endParaRPr lang="de-DE" sz="2800" b="0" strike="noStrike" spc="-1">
              <a:latin typeface="Arial"/>
            </a:endParaRPr>
          </a:p>
          <a:p>
            <a:pPr algn="ctr">
              <a:lnSpc>
                <a:spcPct val="90000"/>
              </a:lnSpc>
              <a:spcBef>
                <a:spcPts val="1001"/>
              </a:spcBef>
              <a:tabLst>
                <a:tab pos="0" algn="l"/>
              </a:tabLst>
            </a:pPr>
            <a:r>
              <a:rPr lang="de-DE" sz="2800" b="0" strike="noStrike" spc="-1">
                <a:solidFill>
                  <a:srgbClr val="000000"/>
                </a:solidFill>
                <a:latin typeface="Calibri"/>
                <a:ea typeface="DejaVu Sans"/>
              </a:rPr>
              <a:t>Original-Studie: </a:t>
            </a:r>
            <a:r>
              <a:rPr lang="de-DE" sz="2800" b="0" u="sng" strike="noStrike" spc="-1">
                <a:solidFill>
                  <a:srgbClr val="0563C1"/>
                </a:solidFill>
                <a:uFillTx/>
                <a:latin typeface="Calibri"/>
                <a:ea typeface="DejaVu Sans"/>
                <a:hlinkClick r:id="rId4"/>
              </a:rPr>
              <a:t>www.nature.com/articles/s41467-020-20324-8</a:t>
            </a:r>
            <a:endParaRPr lang="de-DE" sz="2800" b="0" strike="noStrike" spc="-1">
              <a:latin typeface="Arial"/>
            </a:endParaRPr>
          </a:p>
          <a:p>
            <a:pPr algn="ctr">
              <a:lnSpc>
                <a:spcPct val="90000"/>
              </a:lnSpc>
              <a:spcBef>
                <a:spcPts val="1001"/>
              </a:spcBef>
              <a:tabLst>
                <a:tab pos="0" algn="l"/>
              </a:tabLst>
            </a:pPr>
            <a:r>
              <a:rPr lang="de-DE" sz="2800" b="0" strike="noStrike" spc="-1">
                <a:solidFill>
                  <a:srgbClr val="000000"/>
                </a:solidFill>
                <a:latin typeface="Calibri"/>
                <a:ea typeface="DejaVu Sans"/>
              </a:rPr>
              <a:t>deutsche Übersetzung: </a:t>
            </a:r>
            <a:r>
              <a:rPr lang="de-DE" sz="2800" b="0" u="sng" strike="noStrike" spc="-1">
                <a:solidFill>
                  <a:srgbClr val="0563C1"/>
                </a:solidFill>
                <a:uFillTx/>
                <a:latin typeface="Calibri"/>
                <a:ea typeface="DejaVu Sans"/>
                <a:hlinkClick r:id="rId5"/>
              </a:rPr>
              <a:t>www.openup.freiii.de/downloads/AQ.pdf</a:t>
            </a:r>
            <a:r>
              <a:t/>
            </a:r>
            <a:br/>
            <a:r>
              <a:rPr lang="de-DE" sz="2800" b="0" strike="noStrike" spc="-1">
                <a:solidFill>
                  <a:srgbClr val="000000"/>
                </a:solidFill>
                <a:latin typeface="Calibri"/>
                <a:ea typeface="DejaVu Sans"/>
              </a:rPr>
              <a:t> </a:t>
            </a: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Die Simulation - Wochenwechsel</a:t>
            </a:r>
            <a:endParaRPr lang="de-DE" sz="4000" b="0" strike="noStrike" spc="-1">
              <a:latin typeface="Arial"/>
            </a:endParaRPr>
          </a:p>
        </p:txBody>
      </p:sp>
      <p:sp>
        <p:nvSpPr>
          <p:cNvPr id="63" name="Inhaltsplatzhalter 4"/>
          <p:cNvSpPr/>
          <p:nvPr/>
        </p:nvSpPr>
        <p:spPr>
          <a:xfrm>
            <a:off x="838080" y="1257480"/>
            <a:ext cx="10513800" cy="530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dirty="0">
                <a:solidFill>
                  <a:srgbClr val="000000"/>
                </a:solidFill>
                <a:latin typeface="Calibri"/>
                <a:ea typeface="DejaVu Sans"/>
              </a:rPr>
              <a:t>Nun lassen wir unsere virtuellen </a:t>
            </a:r>
            <a:r>
              <a:rPr dirty="0"/>
              <a:t/>
            </a:r>
            <a:br>
              <a:rPr dirty="0"/>
            </a:br>
            <a:r>
              <a:rPr lang="de-DE" sz="2800" b="0" strike="noStrike" spc="-1" dirty="0">
                <a:solidFill>
                  <a:srgbClr val="000000"/>
                </a:solidFill>
                <a:latin typeface="Calibri"/>
                <a:ea typeface="DejaVu Sans"/>
              </a:rPr>
              <a:t>10.000 Menschen 5 virtuelle </a:t>
            </a:r>
            <a:r>
              <a:rPr dirty="0"/>
              <a:t/>
            </a:r>
            <a:br>
              <a:rPr dirty="0"/>
            </a:br>
            <a:r>
              <a:rPr lang="de-DE" sz="2800" b="0" strike="noStrike" spc="-1" dirty="0">
                <a:solidFill>
                  <a:srgbClr val="000000"/>
                </a:solidFill>
                <a:latin typeface="Calibri"/>
                <a:ea typeface="DejaVu Sans"/>
              </a:rPr>
              <a:t>Monate lang agieren </a:t>
            </a:r>
            <a:r>
              <a:rPr dirty="0"/>
              <a:t/>
            </a:r>
            <a:br>
              <a:rPr dirty="0"/>
            </a:br>
            <a:r>
              <a:rPr lang="de-DE" sz="2800" b="0" strike="noStrike" spc="-1" dirty="0">
                <a:solidFill>
                  <a:srgbClr val="000000"/>
                </a:solidFill>
                <a:latin typeface="Calibri"/>
                <a:ea typeface="DejaVu Sans"/>
              </a:rPr>
              <a:t>und sehen ihnen dabei zu.</a:t>
            </a:r>
            <a:endParaRPr lang="de-DE" sz="2800" b="0" strike="noStrike" spc="-1" dirty="0">
              <a:latin typeface="Arial"/>
            </a:endParaRPr>
          </a:p>
          <a:p>
            <a:pPr>
              <a:lnSpc>
                <a:spcPct val="90000"/>
              </a:lnSpc>
              <a:spcBef>
                <a:spcPts val="1001"/>
              </a:spcBef>
              <a:tabLst>
                <a:tab pos="0" algn="l"/>
              </a:tabLst>
            </a:pPr>
            <a:r>
              <a:rPr lang="de-DE" sz="2800" b="0" strike="noStrike" spc="-1" dirty="0">
                <a:solidFill>
                  <a:srgbClr val="000000"/>
                </a:solidFill>
                <a:latin typeface="Calibri"/>
                <a:ea typeface="DejaVu Sans"/>
              </a:rPr>
              <a:t>Ein Mensch S in der blauen </a:t>
            </a:r>
            <a:r>
              <a:rPr dirty="0"/>
              <a:t/>
            </a:r>
            <a:br>
              <a:rPr dirty="0"/>
            </a:br>
            <a:r>
              <a:rPr lang="de-DE" sz="2800" b="0" strike="noStrike" spc="-1" dirty="0">
                <a:solidFill>
                  <a:srgbClr val="000000"/>
                </a:solidFill>
                <a:latin typeface="Calibri"/>
                <a:ea typeface="DejaVu Sans"/>
              </a:rPr>
              <a:t>Gruppe geht arbeiten, zur Schule, einkaufen usw. Abends und am Wochenende ist er zuhause. Wenn er in der aktiven Woche Symptome bekommt (I), bleibt er ebenfalls zu Hause.</a:t>
            </a:r>
            <a:endParaRPr lang="de-DE" sz="2800" b="0" strike="noStrike" spc="-1" dirty="0">
              <a:latin typeface="Arial"/>
            </a:endParaRPr>
          </a:p>
          <a:p>
            <a:pPr>
              <a:lnSpc>
                <a:spcPct val="90000"/>
              </a:lnSpc>
              <a:spcBef>
                <a:spcPts val="1001"/>
              </a:spcBef>
              <a:tabLst>
                <a:tab pos="0" algn="l"/>
              </a:tabLst>
            </a:pPr>
            <a:r>
              <a:rPr lang="de-DE" sz="2800" b="0" strike="noStrike" spc="-1" dirty="0">
                <a:solidFill>
                  <a:srgbClr val="000000"/>
                </a:solidFill>
                <a:latin typeface="Calibri"/>
                <a:ea typeface="DejaVu Sans"/>
              </a:rPr>
              <a:t>Ein Mensch in der roten Gruppe bleibt die ganze Woche über zuhause. Wenn er keine Symptome zeigt, kann er in der nächsten Woche aktiv werden (S). Wenn er Symptome bekommt, bleibt er zuhause (I), bis er wieder gesund ist.</a:t>
            </a:r>
            <a:endParaRPr lang="de-DE" sz="2800" b="0" strike="noStrike" spc="-1" dirty="0">
              <a:latin typeface="Arial"/>
            </a:endParaRPr>
          </a:p>
        </p:txBody>
      </p:sp>
      <p:pic>
        <p:nvPicPr>
          <p:cNvPr id="64" name="Grafik 1"/>
          <p:cNvPicPr/>
          <p:nvPr/>
        </p:nvPicPr>
        <p:blipFill>
          <a:blip r:embed="rId2"/>
          <a:srcRect l="22359" t="65016"/>
          <a:stretch/>
        </p:blipFill>
        <p:spPr>
          <a:xfrm>
            <a:off x="5825160" y="1257480"/>
            <a:ext cx="5838480" cy="1984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Die Simulation - Interaktionen</a:t>
            </a:r>
            <a:endParaRPr lang="de-DE" sz="4000" b="0" strike="noStrike" spc="-1">
              <a:latin typeface="Arial"/>
            </a:endParaRPr>
          </a:p>
        </p:txBody>
      </p:sp>
      <p:sp>
        <p:nvSpPr>
          <p:cNvPr id="66" name="Inhaltsplatzhalter 4"/>
          <p:cNvSpPr/>
          <p:nvPr/>
        </p:nvSpPr>
        <p:spPr>
          <a:xfrm>
            <a:off x="838080" y="1257480"/>
            <a:ext cx="10739520" cy="530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Alle 15 Minuten wird ihre Aktivität durch </a:t>
            </a:r>
            <a:r>
              <a:t/>
            </a:r>
            <a:br/>
            <a:r>
              <a:rPr lang="de-DE" sz="2800" b="0" strike="noStrike" spc="-1">
                <a:solidFill>
                  <a:srgbClr val="000000"/>
                </a:solidFill>
                <a:latin typeface="Calibri"/>
                <a:ea typeface="DejaVu Sans"/>
              </a:rPr>
              <a:t>zufällige Interaktionen mit anderen im Rahmen </a:t>
            </a:r>
            <a:r>
              <a:t/>
            </a:r>
            <a:br/>
            <a:r>
              <a:rPr lang="de-DE" sz="2800" b="0" strike="noStrike" spc="-1">
                <a:solidFill>
                  <a:srgbClr val="000000"/>
                </a:solidFill>
                <a:latin typeface="Calibri"/>
                <a:ea typeface="DejaVu Sans"/>
              </a:rPr>
              <a:t>der vorgegebenen Parameter bestimmt: </a:t>
            </a:r>
            <a:r>
              <a:t/>
            </a:r>
            <a:br/>
            <a:r>
              <a:rPr lang="de-DE" sz="2800" b="0" strike="noStrike" spc="-1">
                <a:solidFill>
                  <a:srgbClr val="000000"/>
                </a:solidFill>
                <a:latin typeface="Calibri"/>
                <a:ea typeface="DejaVu Sans"/>
              </a:rPr>
              <a:t>Sie können jemand treffen im eigenen Netzwerk</a:t>
            </a:r>
            <a:r>
              <a:t/>
            </a:r>
            <a:br/>
            <a:r>
              <a:rPr lang="de-DE" sz="2800" b="0" strike="noStrike" spc="-1">
                <a:solidFill>
                  <a:srgbClr val="000000"/>
                </a:solidFill>
                <a:latin typeface="Calibri"/>
                <a:ea typeface="DejaVu Sans"/>
              </a:rPr>
              <a:t>zuhause (blaue Linien) oder im öffentlichen </a:t>
            </a:r>
            <a:r>
              <a:t/>
            </a:r>
            <a:br/>
            <a:r>
              <a:rPr lang="de-DE" sz="2800" b="0" strike="noStrike" spc="-1">
                <a:solidFill>
                  <a:srgbClr val="000000"/>
                </a:solidFill>
                <a:latin typeface="Calibri"/>
                <a:ea typeface="DejaVu Sans"/>
              </a:rPr>
              <a:t>Netzwerk (rote Linien).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Und sie können entsprechend der angenommen</a:t>
            </a:r>
            <a:r>
              <a:t/>
            </a:r>
            <a:br/>
            <a:r>
              <a:rPr lang="de-DE" sz="2800" b="0" strike="noStrike" spc="-1">
                <a:solidFill>
                  <a:srgbClr val="000000"/>
                </a:solidFill>
                <a:latin typeface="Calibri"/>
                <a:ea typeface="DejaVu Sans"/>
              </a:rPr>
              <a:t>Wahrscheinlichkeit dabei infiziert werden, nach wenigen Tagen </a:t>
            </a:r>
            <a:r>
              <a:t/>
            </a:r>
            <a:br/>
            <a:r>
              <a:rPr lang="de-DE" sz="2800" b="0" strike="noStrike" spc="-1">
                <a:solidFill>
                  <a:srgbClr val="000000"/>
                </a:solidFill>
                <a:latin typeface="Calibri"/>
                <a:ea typeface="DejaVu Sans"/>
              </a:rPr>
              <a:t>Symptome zeigen, krank werden, ins Spital kommen usw.</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Das passiert natürlich je nach gewählter Strategie seltener oder öfter.</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Aus dem jeweiligen Zustand aller Personen wird der Verlauf der Infektionswelle ermittelt, berechnet und grafisch dargestellt.</a:t>
            </a:r>
            <a:endParaRPr lang="de-DE" sz="2800" b="0" strike="noStrike" spc="-1">
              <a:latin typeface="Arial"/>
            </a:endParaRPr>
          </a:p>
        </p:txBody>
      </p:sp>
      <p:pic>
        <p:nvPicPr>
          <p:cNvPr id="67" name="Grafik 5"/>
          <p:cNvPicPr/>
          <p:nvPr/>
        </p:nvPicPr>
        <p:blipFill>
          <a:blip r:embed="rId2"/>
          <a:srcRect l="2345" t="4390" r="50204" b="42872"/>
          <a:stretch/>
        </p:blipFill>
        <p:spPr>
          <a:xfrm>
            <a:off x="8047800" y="1080000"/>
            <a:ext cx="3529800" cy="2952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Die Simulation - Strategien</a:t>
            </a:r>
            <a:endParaRPr lang="de-DE" sz="4000" b="0" strike="noStrike" spc="-1">
              <a:latin typeface="Arial"/>
            </a:endParaRPr>
          </a:p>
        </p:txBody>
      </p:sp>
      <p:sp>
        <p:nvSpPr>
          <p:cNvPr id="69" name="Inhaltsplatzhalter 4"/>
          <p:cNvSpPr/>
          <p:nvPr/>
        </p:nvSpPr>
        <p:spPr>
          <a:xfrm>
            <a:off x="838080" y="1257480"/>
            <a:ext cx="10739520" cy="530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Um herauszufinden, wie gut die Strategie AQ der</a:t>
            </a:r>
            <a:r>
              <a:t/>
            </a:r>
            <a:br/>
            <a:r>
              <a:rPr lang="de-DE" sz="2800" b="0" strike="noStrike" spc="-1">
                <a:solidFill>
                  <a:srgbClr val="000000"/>
                </a:solidFill>
                <a:latin typeface="Calibri"/>
                <a:ea typeface="DejaVu Sans"/>
              </a:rPr>
              <a:t>Alternierenden Quarantäne (blau) wirkt, wird sie</a:t>
            </a:r>
            <a:r>
              <a:t/>
            </a:r>
            <a:br/>
            <a:r>
              <a:rPr lang="de-DE" sz="2800" b="0" strike="noStrike" spc="-1">
                <a:solidFill>
                  <a:srgbClr val="000000"/>
                </a:solidFill>
                <a:latin typeface="Calibri"/>
                <a:ea typeface="DejaVu Sans"/>
              </a:rPr>
              <a:t>mit anderen Eindämmungs-Strategien verglichen: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FQ - Vollständige Quarantäne 100% (dunkelgrün)</a:t>
            </a:r>
            <a:r>
              <a:t/>
            </a:r>
            <a:br/>
            <a:r>
              <a:rPr lang="de-DE" sz="2800" b="0" strike="noStrike" spc="-1">
                <a:solidFill>
                  <a:srgbClr val="000000"/>
                </a:solidFill>
                <a:latin typeface="Calibri"/>
                <a:ea typeface="DejaVu Sans"/>
              </a:rPr>
              <a:t>IQ - Intermittierende Quarantäne (türkis)</a:t>
            </a:r>
            <a:r>
              <a:t/>
            </a:r>
            <a:br/>
            <a:r>
              <a:rPr lang="de-DE" sz="2800" b="0" strike="noStrike" spc="-1">
                <a:solidFill>
                  <a:srgbClr val="000000"/>
                </a:solidFill>
                <a:latin typeface="Calibri"/>
                <a:ea typeface="DejaVu Sans"/>
              </a:rPr>
              <a:t>HQ - Halbe Quarantäne (braun)</a:t>
            </a:r>
            <a:r>
              <a:t/>
            </a:r>
            <a:br/>
            <a:r>
              <a:rPr lang="de-DE" sz="2800" b="0" strike="noStrike" spc="-1">
                <a:solidFill>
                  <a:srgbClr val="000000"/>
                </a:solidFill>
                <a:latin typeface="Calibri"/>
                <a:ea typeface="DejaVu Sans"/>
              </a:rPr>
              <a:t>UM - ungebremste Ausbreitung ohne Maßnahmen (hellbraun)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Man sieht links den Infektionsverlauf I(t) aller Strategien und rechts die Auswirkung auf (vermeidbare) Todesfallzahlen und Spitalsauslastung.</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Das Ganze für verschiedene Annahmen der Infektionswahrscheinlichkeit zu Hause (</a:t>
            </a:r>
            <a:r>
              <a:rPr lang="de-DE" sz="2800" b="0" strike="noStrike" spc="-1">
                <a:solidFill>
                  <a:srgbClr val="000000"/>
                </a:solidFill>
                <a:latin typeface="Symbol"/>
                <a:ea typeface="DejaVu Sans"/>
              </a:rPr>
              <a:t>a</a:t>
            </a:r>
            <a:r>
              <a:rPr lang="de-DE" sz="2800" b="0" strike="noStrike" spc="-1">
                <a:solidFill>
                  <a:srgbClr val="000000"/>
                </a:solidFill>
                <a:latin typeface="Calibri"/>
                <a:ea typeface="DejaVu Sans"/>
              </a:rPr>
              <a:t>) und im öffentlichen Netzwerk (</a:t>
            </a:r>
            <a:r>
              <a:rPr lang="de-DE" sz="2800" b="0" strike="noStrike" spc="-1">
                <a:solidFill>
                  <a:srgbClr val="000000"/>
                </a:solidFill>
                <a:latin typeface="Symbol"/>
                <a:ea typeface="DejaVu Sans"/>
              </a:rPr>
              <a:t>b</a:t>
            </a:r>
            <a:r>
              <a:rPr lang="de-DE" sz="2800" b="0" i="1" strike="noStrike" spc="-1">
                <a:solidFill>
                  <a:srgbClr val="000000"/>
                </a:solidFill>
                <a:latin typeface="Calibri"/>
                <a:ea typeface="DejaVu Sans"/>
              </a:rPr>
              <a:t>)</a:t>
            </a:r>
            <a:endParaRPr lang="de-DE" sz="2800" b="0" strike="noStrike" spc="-1">
              <a:latin typeface="Arial"/>
            </a:endParaRPr>
          </a:p>
        </p:txBody>
      </p:sp>
      <p:pic>
        <p:nvPicPr>
          <p:cNvPr id="70" name="Grafik 2"/>
          <p:cNvPicPr/>
          <p:nvPr/>
        </p:nvPicPr>
        <p:blipFill>
          <a:blip r:embed="rId2"/>
          <a:stretch/>
        </p:blipFill>
        <p:spPr>
          <a:xfrm>
            <a:off x="8238960" y="928800"/>
            <a:ext cx="3561840" cy="2839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el 3"/>
          <p:cNvSpPr/>
          <p:nvPr/>
        </p:nvSpPr>
        <p:spPr>
          <a:xfrm>
            <a:off x="8524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Wie schnell breitet sich das Virus aus?</a:t>
            </a:r>
            <a:endParaRPr lang="de-DE" sz="4000" b="0" strike="noStrike" spc="-1">
              <a:latin typeface="Arial"/>
            </a:endParaRPr>
          </a:p>
        </p:txBody>
      </p:sp>
      <p:sp>
        <p:nvSpPr>
          <p:cNvPr id="72" name="Inhaltsplatzhalter 4"/>
          <p:cNvSpPr/>
          <p:nvPr/>
        </p:nvSpPr>
        <p:spPr>
          <a:xfrm>
            <a:off x="838080" y="1257480"/>
            <a:ext cx="10513800" cy="529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Je nachdem, wie groß die Wahrscheinlichkeiten einer Ansteckung sind, breitet sich das Virus mehr oder weniger schnell aus.</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Zuhause von einem Familienmitglied angesteckt zu werden, ist bekanntlich viel wahrscheinlicher als in der Arbeit, in der Schule, in Öffis, in Supermärkten. Auch weil die Dauer der Kontakte wesentlich kürzer und weniger körpernah ist.</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Die Ausbreitung einer ansteckenden Krankheit ist </a:t>
            </a:r>
            <a:r>
              <a:t/>
            </a:r>
            <a:br/>
            <a:r>
              <a:rPr lang="de-DE" sz="2800" b="0" strike="noStrike" spc="-1">
                <a:solidFill>
                  <a:srgbClr val="000000"/>
                </a:solidFill>
                <a:latin typeface="Calibri"/>
                <a:ea typeface="DejaVu Sans"/>
              </a:rPr>
              <a:t>an sich immer exponentiell: </a:t>
            </a:r>
            <a:r>
              <a:t/>
            </a:r>
            <a:br/>
            <a:r>
              <a:rPr lang="de-DE" sz="2800" b="0" strike="noStrike" spc="-1">
                <a:solidFill>
                  <a:srgbClr val="000000"/>
                </a:solidFill>
                <a:latin typeface="Calibri"/>
                <a:ea typeface="DejaVu Sans"/>
              </a:rPr>
              <a:t>I = e</a:t>
            </a:r>
            <a:r>
              <a:rPr lang="de-DE" sz="2800" b="0" strike="noStrike" spc="-1" baseline="20000">
                <a:solidFill>
                  <a:srgbClr val="000000"/>
                </a:solidFill>
                <a:latin typeface="Symbol"/>
                <a:ea typeface="DejaVu Sans"/>
              </a:rPr>
              <a:t>b</a:t>
            </a:r>
            <a:r>
              <a:rPr lang="de-DE" sz="2800" b="0" strike="noStrike" spc="-1" baseline="20000">
                <a:solidFill>
                  <a:srgbClr val="000000"/>
                </a:solidFill>
                <a:latin typeface="Calibri"/>
                <a:ea typeface="DejaVu Sans"/>
              </a:rPr>
              <a:t>t</a:t>
            </a:r>
            <a:r>
              <a:rPr lang="de-DE" sz="2800" b="0" strike="noStrike" spc="-1">
                <a:solidFill>
                  <a:srgbClr val="000000"/>
                </a:solidFill>
                <a:latin typeface="Calibri"/>
                <a:ea typeface="DejaVu Sans"/>
              </a:rPr>
              <a:t>, wobei t die Zeit ist und </a:t>
            </a:r>
            <a:r>
              <a:rPr lang="de-DE" sz="2800" b="0" strike="noStrike" spc="-1">
                <a:solidFill>
                  <a:srgbClr val="000000"/>
                </a:solidFill>
                <a:latin typeface="Symbol"/>
                <a:ea typeface="DejaVu Sans"/>
              </a:rPr>
              <a:t>b</a:t>
            </a:r>
            <a:r>
              <a:rPr lang="de-DE" sz="2800" b="0" strike="noStrike" spc="-1">
                <a:solidFill>
                  <a:srgbClr val="000000"/>
                </a:solidFill>
                <a:latin typeface="Calibri"/>
                <a:ea typeface="DejaVu Sans"/>
              </a:rPr>
              <a:t> der durchschnittliche</a:t>
            </a:r>
            <a:r>
              <a:t/>
            </a:r>
            <a:br/>
            <a:r>
              <a:rPr lang="de-DE" sz="2800" b="0" strike="noStrike" spc="-1">
                <a:solidFill>
                  <a:srgbClr val="000000"/>
                </a:solidFill>
                <a:latin typeface="Calibri"/>
                <a:ea typeface="DejaVu Sans"/>
              </a:rPr>
              <a:t>Wachstumsfaktor.</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Für Österreich wird in der Studie als Wachstumsfaktor</a:t>
            </a:r>
            <a:r>
              <a:t/>
            </a:r>
            <a:br/>
            <a:r>
              <a:rPr lang="de-DE" sz="2800" b="0" strike="noStrike" spc="-1">
                <a:solidFill>
                  <a:srgbClr val="000000"/>
                </a:solidFill>
                <a:latin typeface="Calibri"/>
                <a:ea typeface="DejaVu Sans"/>
              </a:rPr>
              <a:t>0,3 angegeben, für Deutschland 0,26.</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pic>
        <p:nvPicPr>
          <p:cNvPr id="73" name="Grafik 6"/>
          <p:cNvPicPr/>
          <p:nvPr/>
        </p:nvPicPr>
        <p:blipFill>
          <a:blip r:embed="rId2"/>
          <a:srcRect l="68284" t="24805" r="16249" b="49614"/>
          <a:stretch/>
        </p:blipFill>
        <p:spPr>
          <a:xfrm>
            <a:off x="8849520" y="3404520"/>
            <a:ext cx="2516760" cy="3293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Verlauf der Infektionswelle je nach Strategie</a:t>
            </a:r>
            <a:endParaRPr lang="de-DE" sz="4000" b="0" strike="noStrike" spc="-1">
              <a:latin typeface="Arial"/>
            </a:endParaRPr>
          </a:p>
        </p:txBody>
      </p:sp>
      <p:sp>
        <p:nvSpPr>
          <p:cNvPr id="75" name="Inhaltsplatzhalter 4"/>
          <p:cNvSpPr/>
          <p:nvPr/>
        </p:nvSpPr>
        <p:spPr>
          <a:xfrm>
            <a:off x="838080" y="1257480"/>
            <a:ext cx="10513800" cy="531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Nun haben wir unseren 10.000 virtuellen </a:t>
            </a:r>
            <a:r>
              <a:t/>
            </a:r>
            <a:br/>
            <a:r>
              <a:rPr lang="de-DE" sz="2800" b="0" strike="noStrike" spc="-1">
                <a:solidFill>
                  <a:srgbClr val="000000"/>
                </a:solidFill>
                <a:latin typeface="Calibri"/>
                <a:ea typeface="DejaVu Sans"/>
              </a:rPr>
              <a:t>Personen 5 virtuelle Monate lang zugesehen </a:t>
            </a:r>
            <a:r>
              <a:t/>
            </a:r>
            <a:br/>
            <a:r>
              <a:rPr lang="de-DE" sz="2800" b="0" strike="noStrike" spc="-1">
                <a:solidFill>
                  <a:srgbClr val="000000"/>
                </a:solidFill>
                <a:latin typeface="Calibri"/>
                <a:ea typeface="DejaVu Sans"/>
              </a:rPr>
              <a:t>und den Verlauf der Infektionen bei mehreren</a:t>
            </a:r>
            <a:r>
              <a:t/>
            </a:r>
            <a:br/>
            <a:r>
              <a:rPr lang="de-DE" sz="2800" b="0" strike="noStrike" spc="-1">
                <a:solidFill>
                  <a:srgbClr val="000000"/>
                </a:solidFill>
                <a:latin typeface="Calibri"/>
                <a:ea typeface="DejaVu Sans"/>
              </a:rPr>
              <a:t>Eindämmungsstrategien ermittelt:</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UM  ungebremster Verlauf ohne Maßnahmen</a:t>
            </a:r>
            <a:r>
              <a:t/>
            </a:r>
            <a:br/>
            <a:r>
              <a:rPr lang="de-DE" sz="2800" b="0" strike="noStrike" spc="-1">
                <a:solidFill>
                  <a:srgbClr val="000000"/>
                </a:solidFill>
                <a:latin typeface="Calibri"/>
                <a:ea typeface="DejaVu Sans"/>
              </a:rPr>
              <a:t>HQ   Quarantäne der Hälfte der Bevölkerung</a:t>
            </a:r>
            <a:r>
              <a:t/>
            </a:r>
            <a:br/>
            <a:r>
              <a:rPr lang="de-DE" sz="2800" b="0" strike="noStrike" spc="-1">
                <a:solidFill>
                  <a:srgbClr val="000000"/>
                </a:solidFill>
                <a:latin typeface="Calibri"/>
                <a:ea typeface="DejaVu Sans"/>
              </a:rPr>
              <a:t>IQ     1 Woche Lockdown, 1 Woche Öffnung</a:t>
            </a:r>
            <a:r>
              <a:t/>
            </a:r>
            <a:br/>
            <a:r>
              <a:rPr lang="de-DE" sz="2800" b="1" strike="noStrike" spc="-1">
                <a:solidFill>
                  <a:srgbClr val="000000"/>
                </a:solidFill>
                <a:latin typeface="Calibri"/>
                <a:ea typeface="DejaVu Sans"/>
              </a:rPr>
              <a:t>AQ   die Alternierende Quarantäne</a:t>
            </a:r>
            <a:r>
              <a:t/>
            </a:r>
            <a:br/>
            <a:r>
              <a:rPr lang="de-DE" sz="2800" b="0" strike="noStrike" spc="-1">
                <a:solidFill>
                  <a:srgbClr val="000000"/>
                </a:solidFill>
                <a:latin typeface="Calibri"/>
                <a:ea typeface="DejaVu Sans"/>
              </a:rPr>
              <a:t>FQ    100%-Lockdown über ganzen Zeitraum</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Die Kurven zeigen den Verlauf der Infektionsrate,</a:t>
            </a:r>
            <a:r>
              <a:t/>
            </a:r>
            <a:br/>
            <a:r>
              <a:rPr lang="de-DE" sz="2800" b="0" strike="noStrike" spc="-1">
                <a:solidFill>
                  <a:srgbClr val="000000"/>
                </a:solidFill>
                <a:latin typeface="Calibri"/>
                <a:ea typeface="DejaVu Sans"/>
              </a:rPr>
              <a:t>also wieviel Prozent der 10.000 Personen infiziert</a:t>
            </a:r>
            <a:r>
              <a:t/>
            </a:r>
            <a:br/>
            <a:r>
              <a:rPr lang="de-DE" sz="2800" b="0" strike="noStrike" spc="-1">
                <a:solidFill>
                  <a:srgbClr val="000000"/>
                </a:solidFill>
                <a:latin typeface="Calibri"/>
                <a:ea typeface="DejaVu Sans"/>
              </a:rPr>
              <a:t>waren. Die Spitze der braunen Kurve HQ liegt bei 1%.</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pic>
        <p:nvPicPr>
          <p:cNvPr id="76" name="Grafik 1"/>
          <p:cNvPicPr/>
          <p:nvPr/>
        </p:nvPicPr>
        <p:blipFill>
          <a:blip r:embed="rId2"/>
          <a:srcRect l="4459" t="5108" r="76036" b="65426"/>
          <a:stretch/>
        </p:blipFill>
        <p:spPr>
          <a:xfrm>
            <a:off x="8460000" y="1121040"/>
            <a:ext cx="3399480" cy="41104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dirty="0" smtClean="0">
                <a:solidFill>
                  <a:srgbClr val="A60000"/>
                </a:solidFill>
                <a:latin typeface="Calibri"/>
                <a:ea typeface="DejaVu Sans"/>
              </a:rPr>
              <a:t>Vorteile der Alternierenden Quarantäne</a:t>
            </a:r>
            <a:endParaRPr lang="de-DE" sz="4000" b="0" strike="noStrike" spc="-1" dirty="0">
              <a:latin typeface="Arial"/>
            </a:endParaRPr>
          </a:p>
        </p:txBody>
      </p:sp>
      <p:sp>
        <p:nvSpPr>
          <p:cNvPr id="75" name="Inhaltsplatzhalter 4"/>
          <p:cNvSpPr/>
          <p:nvPr/>
        </p:nvSpPr>
        <p:spPr>
          <a:xfrm>
            <a:off x="838080" y="1257480"/>
            <a:ext cx="10513800" cy="531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spc="-1" dirty="0" smtClean="0">
                <a:latin typeface="Calibri" panose="020F0502020204030204" pitchFamily="34" charset="0"/>
                <a:cs typeface="Calibri" panose="020F0502020204030204" pitchFamily="34" charset="0"/>
              </a:rPr>
              <a:t>bewirkt </a:t>
            </a:r>
            <a:r>
              <a:rPr lang="de-DE" sz="2800" spc="-1" dirty="0">
                <a:latin typeface="Calibri" panose="020F0502020204030204" pitchFamily="34" charset="0"/>
                <a:cs typeface="Calibri" panose="020F0502020204030204" pitchFamily="34" charset="0"/>
              </a:rPr>
              <a:t>einen </a:t>
            </a:r>
            <a:r>
              <a:rPr lang="de-DE" sz="2800" spc="-1" dirty="0" smtClean="0">
                <a:latin typeface="Calibri" panose="020F0502020204030204" pitchFamily="34" charset="0"/>
                <a:cs typeface="Calibri" panose="020F0502020204030204" pitchFamily="34" charset="0"/>
              </a:rPr>
              <a:t>relativ schnellen vollständigen Rückgang </a:t>
            </a:r>
            <a:r>
              <a:rPr lang="de-DE" sz="2800" spc="-1" dirty="0">
                <a:latin typeface="Calibri" panose="020F0502020204030204" pitchFamily="34" charset="0"/>
                <a:cs typeface="Calibri" panose="020F0502020204030204" pitchFamily="34" charset="0"/>
              </a:rPr>
              <a:t>der </a:t>
            </a:r>
            <a:r>
              <a:rPr lang="de-DE" sz="2800" spc="-1" dirty="0" smtClean="0">
                <a:latin typeface="Calibri" panose="020F0502020204030204" pitchFamily="34" charset="0"/>
                <a:cs typeface="Calibri" panose="020F0502020204030204" pitchFamily="34" charset="0"/>
              </a:rPr>
              <a:t>Epidemie</a:t>
            </a:r>
          </a:p>
          <a:p>
            <a:pPr>
              <a:lnSpc>
                <a:spcPct val="90000"/>
              </a:lnSpc>
              <a:spcBef>
                <a:spcPts val="1001"/>
              </a:spcBef>
              <a:tabLst>
                <a:tab pos="0" algn="l"/>
              </a:tabLst>
            </a:pPr>
            <a:r>
              <a:rPr lang="de-DE" sz="2800" spc="-1" dirty="0" smtClean="0">
                <a:latin typeface="Calibri" panose="020F0502020204030204" pitchFamily="34" charset="0"/>
                <a:cs typeface="Calibri" panose="020F0502020204030204" pitchFamily="34" charset="0"/>
              </a:rPr>
              <a:t>reduziert die Zahl der gefürchteten unsichtbaren </a:t>
            </a:r>
            <a:r>
              <a:rPr lang="de-DE" sz="2800" spc="-1" dirty="0" err="1" smtClean="0">
                <a:latin typeface="Calibri" panose="020F0502020204030204" pitchFamily="34" charset="0"/>
                <a:cs typeface="Calibri" panose="020F0502020204030204" pitchFamily="34" charset="0"/>
              </a:rPr>
              <a:t>Superspreader</a:t>
            </a:r>
            <a:endParaRPr lang="de-DE" sz="2800" spc="-1" dirty="0" smtClean="0">
              <a:latin typeface="Calibri" panose="020F0502020204030204" pitchFamily="34" charset="0"/>
              <a:cs typeface="Calibri" panose="020F0502020204030204" pitchFamily="34" charset="0"/>
            </a:endParaRPr>
          </a:p>
          <a:p>
            <a:pPr>
              <a:lnSpc>
                <a:spcPct val="90000"/>
              </a:lnSpc>
              <a:spcBef>
                <a:spcPts val="1001"/>
              </a:spcBef>
              <a:tabLst>
                <a:tab pos="0" algn="l"/>
              </a:tabLst>
            </a:pPr>
            <a:r>
              <a:rPr lang="de-DE" sz="2800" b="0" strike="noStrike" spc="-1" dirty="0" smtClean="0">
                <a:latin typeface="Calibri" panose="020F0502020204030204" pitchFamily="34" charset="0"/>
                <a:cs typeface="Calibri" panose="020F0502020204030204" pitchFamily="34" charset="0"/>
              </a:rPr>
              <a:t>reduziert die Infektionsrate um bis zu 75%</a:t>
            </a:r>
          </a:p>
          <a:p>
            <a:pPr>
              <a:lnSpc>
                <a:spcPct val="90000"/>
              </a:lnSpc>
              <a:spcBef>
                <a:spcPts val="1001"/>
              </a:spcBef>
              <a:tabLst>
                <a:tab pos="0" algn="l"/>
              </a:tabLst>
            </a:pPr>
            <a:r>
              <a:rPr lang="de-DE" sz="2800" spc="-1" dirty="0" smtClean="0">
                <a:latin typeface="Calibri" panose="020F0502020204030204" pitchFamily="34" charset="0"/>
                <a:cs typeface="Calibri" panose="020F0502020204030204" pitchFamily="34" charset="0"/>
              </a:rPr>
              <a:t>reduziert vermeidbare Todesfälle und Überlastung in Spitälern</a:t>
            </a:r>
          </a:p>
          <a:p>
            <a:pPr>
              <a:lnSpc>
                <a:spcPct val="90000"/>
              </a:lnSpc>
              <a:spcBef>
                <a:spcPts val="1001"/>
              </a:spcBef>
              <a:tabLst>
                <a:tab pos="0" algn="l"/>
              </a:tabLst>
            </a:pPr>
            <a:r>
              <a:rPr lang="de-DE" sz="2800" b="0" strike="noStrike" spc="-1" dirty="0" smtClean="0">
                <a:latin typeface="Calibri" panose="020F0502020204030204" pitchFamily="34" charset="0"/>
                <a:cs typeface="Calibri" panose="020F0502020204030204" pitchFamily="34" charset="0"/>
              </a:rPr>
              <a:t>ermöglicht teilweise „Normalität“ bei gleichzeitig hoher Sicherheit</a:t>
            </a:r>
          </a:p>
          <a:p>
            <a:pPr>
              <a:lnSpc>
                <a:spcPct val="90000"/>
              </a:lnSpc>
              <a:spcBef>
                <a:spcPts val="1001"/>
              </a:spcBef>
              <a:tabLst>
                <a:tab pos="0" algn="l"/>
              </a:tabLst>
            </a:pPr>
            <a:r>
              <a:rPr lang="de-DE" sz="2800" spc="-1" dirty="0" smtClean="0">
                <a:latin typeface="Calibri" panose="020F0502020204030204" pitchFamily="34" charset="0"/>
                <a:cs typeface="Calibri" panose="020F0502020204030204" pitchFamily="34" charset="0"/>
              </a:rPr>
              <a:t>ist ziemlich einfach und wirkungsvoll umzusetzen</a:t>
            </a:r>
          </a:p>
          <a:p>
            <a:pPr>
              <a:lnSpc>
                <a:spcPct val="90000"/>
              </a:lnSpc>
              <a:spcBef>
                <a:spcPts val="1001"/>
              </a:spcBef>
              <a:tabLst>
                <a:tab pos="0" algn="l"/>
              </a:tabLst>
            </a:pPr>
            <a:r>
              <a:rPr lang="de-DE" sz="2800" b="0" strike="noStrike" spc="-1" dirty="0" smtClean="0">
                <a:latin typeface="Calibri" panose="020F0502020204030204" pitchFamily="34" charset="0"/>
                <a:cs typeface="Calibri" panose="020F0502020204030204" pitchFamily="34" charset="0"/>
              </a:rPr>
              <a:t>fördert die Eigenverantwortung und den sozialen Zusammenhalt</a:t>
            </a:r>
          </a:p>
          <a:p>
            <a:pPr>
              <a:lnSpc>
                <a:spcPct val="90000"/>
              </a:lnSpc>
              <a:spcBef>
                <a:spcPts val="1001"/>
              </a:spcBef>
              <a:tabLst>
                <a:tab pos="0" algn="l"/>
              </a:tabLst>
            </a:pPr>
            <a:r>
              <a:rPr lang="de-DE" sz="2800" spc="-1" dirty="0" smtClean="0">
                <a:latin typeface="Calibri" panose="020F0502020204030204" pitchFamily="34" charset="0"/>
                <a:cs typeface="Calibri" panose="020F0502020204030204" pitchFamily="34" charset="0"/>
              </a:rPr>
              <a:t>erleichtert den finanziellen und personellen Aufwand der Behörden</a:t>
            </a:r>
          </a:p>
          <a:p>
            <a:pPr>
              <a:lnSpc>
                <a:spcPct val="90000"/>
              </a:lnSpc>
              <a:spcBef>
                <a:spcPts val="1001"/>
              </a:spcBef>
              <a:tabLst>
                <a:tab pos="0" algn="l"/>
              </a:tabLst>
            </a:pPr>
            <a:r>
              <a:rPr lang="de-DE" sz="2800" b="0" strike="noStrike" spc="-1" dirty="0" smtClean="0">
                <a:latin typeface="Calibri" panose="020F0502020204030204" pitchFamily="34" charset="0"/>
                <a:cs typeface="Calibri" panose="020F0502020204030204" pitchFamily="34" charset="0"/>
              </a:rPr>
              <a:t>ist sowohl eine gute Exit-Strategie nach einem </a:t>
            </a:r>
            <a:r>
              <a:rPr lang="de-DE" sz="2800" b="0" strike="noStrike" spc="-1" dirty="0" err="1" smtClean="0">
                <a:latin typeface="Calibri" panose="020F0502020204030204" pitchFamily="34" charset="0"/>
                <a:cs typeface="Calibri" panose="020F0502020204030204" pitchFamily="34" charset="0"/>
              </a:rPr>
              <a:t>Lockdown</a:t>
            </a:r>
            <a:r>
              <a:rPr lang="de-DE" sz="2800" b="0" strike="noStrike" spc="-1" dirty="0" smtClean="0">
                <a:latin typeface="Calibri" panose="020F0502020204030204" pitchFamily="34" charset="0"/>
                <a:cs typeface="Calibri" panose="020F0502020204030204" pitchFamily="34" charset="0"/>
              </a:rPr>
              <a:t> als </a:t>
            </a:r>
            <a:r>
              <a:rPr lang="de-DE" sz="2800" b="0" strike="noStrike" spc="-1" smtClean="0">
                <a:latin typeface="Calibri" panose="020F0502020204030204" pitchFamily="34" charset="0"/>
                <a:cs typeface="Calibri" panose="020F0502020204030204" pitchFamily="34" charset="0"/>
              </a:rPr>
              <a:t>auch eine </a:t>
            </a:r>
            <a:r>
              <a:rPr lang="de-DE" sz="2800" b="0" strike="noStrike" spc="-1" dirty="0" smtClean="0">
                <a:latin typeface="Calibri" panose="020F0502020204030204" pitchFamily="34" charset="0"/>
                <a:cs typeface="Calibri" panose="020F0502020204030204" pitchFamily="34" charset="0"/>
              </a:rPr>
              <a:t>Präventions- und Primärstrategie bei einer allfälligen weiteren Welle</a:t>
            </a:r>
            <a:endParaRPr lang="de-DE" sz="2800" b="0" strike="noStrike" spc="-1" dirty="0">
              <a:latin typeface="Arial"/>
            </a:endParaRPr>
          </a:p>
        </p:txBody>
      </p:sp>
    </p:spTree>
    <p:extLst>
      <p:ext uri="{BB962C8B-B14F-4D97-AF65-F5344CB8AC3E}">
        <p14:creationId xmlns:p14="http://schemas.microsoft.com/office/powerpoint/2010/main" val="279713901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3500" lnSpcReduction="10000"/>
          </a:bodyPr>
          <a:lstStyle/>
          <a:p>
            <a:pPr algn="ctr">
              <a:lnSpc>
                <a:spcPct val="90000"/>
              </a:lnSpc>
            </a:pPr>
            <a:r>
              <a:rPr lang="de-DE" sz="4400" b="1" strike="noStrike" spc="-1">
                <a:solidFill>
                  <a:srgbClr val="A60000"/>
                </a:solidFill>
                <a:latin typeface="Calibri"/>
                <a:ea typeface="DejaVu Sans"/>
              </a:rPr>
              <a:t>Flächendeckender LOCKDOWN: keine gute Idee</a:t>
            </a:r>
            <a:endParaRPr lang="de-DE" sz="4400" b="0" strike="noStrike" spc="-1">
              <a:latin typeface="Arial"/>
            </a:endParaRPr>
          </a:p>
        </p:txBody>
      </p:sp>
      <p:sp>
        <p:nvSpPr>
          <p:cNvPr id="43" name="Inhaltsplatzhalter 4"/>
          <p:cNvSpPr/>
          <p:nvPr/>
        </p:nvSpPr>
        <p:spPr>
          <a:xfrm>
            <a:off x="838080" y="1257480"/>
            <a:ext cx="10513800" cy="539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Ein flächendeckender Lockdown ist keine gute Idee: </a:t>
            </a:r>
            <a:endParaRPr lang="de-DE" sz="2800" b="0" strike="noStrike" spc="-1">
              <a:latin typeface="Arial"/>
            </a:endParaRPr>
          </a:p>
          <a:p>
            <a:pPr marL="228600" indent="-226800">
              <a:lnSpc>
                <a:spcPct val="90000"/>
              </a:lnSpc>
              <a:spcBef>
                <a:spcPts val="1001"/>
              </a:spcBef>
              <a:buClr>
                <a:srgbClr val="000000"/>
              </a:buClr>
              <a:buFont typeface="Arial"/>
              <a:buChar char="•"/>
              <a:tabLst>
                <a:tab pos="0" algn="l"/>
              </a:tabLst>
            </a:pPr>
            <a:r>
              <a:rPr lang="de-DE" sz="2800" b="0" strike="noStrike" spc="-1">
                <a:solidFill>
                  <a:srgbClr val="000000"/>
                </a:solidFill>
                <a:latin typeface="Calibri"/>
                <a:ea typeface="DejaVu Sans"/>
              </a:rPr>
              <a:t>er belastet viele Menschen körperlich, mental und seelisch</a:t>
            </a:r>
            <a:endParaRPr lang="de-DE" sz="2800" b="0" strike="noStrike" spc="-1">
              <a:latin typeface="Arial"/>
            </a:endParaRPr>
          </a:p>
          <a:p>
            <a:pPr marL="228600" indent="-226800">
              <a:lnSpc>
                <a:spcPct val="90000"/>
              </a:lnSpc>
              <a:spcBef>
                <a:spcPts val="1001"/>
              </a:spcBef>
              <a:buClr>
                <a:srgbClr val="000000"/>
              </a:buClr>
              <a:buFont typeface="Arial"/>
              <a:buChar char="•"/>
              <a:tabLst>
                <a:tab pos="0" algn="l"/>
              </a:tabLst>
            </a:pPr>
            <a:r>
              <a:rPr lang="de-DE" sz="2800" b="0" strike="noStrike" spc="-1">
                <a:solidFill>
                  <a:srgbClr val="000000"/>
                </a:solidFill>
                <a:latin typeface="Calibri"/>
                <a:ea typeface="DejaVu Sans"/>
              </a:rPr>
              <a:t>er richtet schweren wirtschaftlichen Schaden an</a:t>
            </a:r>
            <a:endParaRPr lang="de-DE" sz="2800" b="0" strike="noStrike" spc="-1">
              <a:latin typeface="Arial"/>
            </a:endParaRPr>
          </a:p>
          <a:p>
            <a:pPr marL="228600" indent="-226800">
              <a:lnSpc>
                <a:spcPct val="90000"/>
              </a:lnSpc>
              <a:spcBef>
                <a:spcPts val="1001"/>
              </a:spcBef>
              <a:buClr>
                <a:srgbClr val="000000"/>
              </a:buClr>
              <a:buFont typeface="Arial"/>
              <a:buChar char="•"/>
              <a:tabLst>
                <a:tab pos="0" algn="l"/>
              </a:tabLst>
            </a:pPr>
            <a:r>
              <a:rPr lang="de-DE" sz="2800" b="0" strike="noStrike" spc="-1">
                <a:solidFill>
                  <a:srgbClr val="000000"/>
                </a:solidFill>
                <a:latin typeface="Calibri"/>
                <a:ea typeface="DejaVu Sans"/>
              </a:rPr>
              <a:t>er kostet eine Unmenge Geld an Hilfen und Entschädigungen</a:t>
            </a:r>
            <a:endParaRPr lang="de-DE" sz="2800" b="0" strike="noStrike" spc="-1">
              <a:latin typeface="Arial"/>
            </a:endParaRPr>
          </a:p>
          <a:p>
            <a:pPr marL="228600" indent="-226800">
              <a:lnSpc>
                <a:spcPct val="90000"/>
              </a:lnSpc>
              <a:spcBef>
                <a:spcPts val="1001"/>
              </a:spcBef>
              <a:buClr>
                <a:srgbClr val="000000"/>
              </a:buClr>
              <a:buFont typeface="Arial"/>
              <a:buChar char="•"/>
              <a:tabLst>
                <a:tab pos="0" algn="l"/>
              </a:tabLst>
            </a:pPr>
            <a:r>
              <a:rPr lang="de-DE" sz="2800" b="0" strike="noStrike" spc="-1">
                <a:solidFill>
                  <a:srgbClr val="000000"/>
                </a:solidFill>
                <a:latin typeface="Calibri"/>
                <a:ea typeface="DejaVu Sans"/>
              </a:rPr>
              <a:t>er verschiebt das Infektionsgeschehen weiter in den Privatbereich und verstärkt damit die Problematik noch</a:t>
            </a:r>
            <a:endParaRPr lang="de-DE" sz="2800" b="0" strike="noStrike" spc="-1">
              <a:latin typeface="Arial"/>
            </a:endParaRPr>
          </a:p>
          <a:p>
            <a:pPr marL="228600" indent="-226800">
              <a:lnSpc>
                <a:spcPct val="90000"/>
              </a:lnSpc>
              <a:spcBef>
                <a:spcPts val="1001"/>
              </a:spcBef>
              <a:buClr>
                <a:srgbClr val="000000"/>
              </a:buClr>
              <a:buFont typeface="Arial"/>
              <a:buChar char="•"/>
              <a:tabLst>
                <a:tab pos="0" algn="l"/>
              </a:tabLst>
            </a:pPr>
            <a:r>
              <a:rPr lang="de-DE" sz="2800" b="0" strike="noStrike" spc="-1">
                <a:solidFill>
                  <a:srgbClr val="000000"/>
                </a:solidFill>
                <a:latin typeface="Calibri"/>
                <a:ea typeface="DejaVu Sans"/>
              </a:rPr>
              <a:t>er hilft kaum, die Infektionswelle rasch, wirksam und nachhaltig abzuflachen, einzudämmen und zu beenden</a:t>
            </a:r>
            <a:endParaRPr lang="de-DE" sz="2800" b="0" strike="noStrike" spc="-1">
              <a:latin typeface="Arial"/>
            </a:endParaRPr>
          </a:p>
          <a:p>
            <a:pPr marL="228600" indent="-226800">
              <a:lnSpc>
                <a:spcPct val="90000"/>
              </a:lnSpc>
              <a:spcBef>
                <a:spcPts val="1001"/>
              </a:spcBef>
              <a:buClr>
                <a:srgbClr val="000000"/>
              </a:buClr>
              <a:buFont typeface="Arial"/>
              <a:buChar char="•"/>
              <a:tabLst>
                <a:tab pos="0" algn="l"/>
              </a:tabLst>
            </a:pPr>
            <a:r>
              <a:rPr lang="de-DE" sz="2800" b="0" strike="noStrike" spc="-1">
                <a:solidFill>
                  <a:srgbClr val="000000"/>
                </a:solidFill>
                <a:latin typeface="Calibri"/>
                <a:ea typeface="DejaVu Sans"/>
              </a:rPr>
              <a:t>nach der unvermeidlichen Öffnung gibt es den gefürchteten Jojo-Effekt wie nach einer übertriebenen Fastenkur: Es wird noch schlimmer wie vorher…</a:t>
            </a: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Alternierende Quarantäne – die Idee</a:t>
            </a:r>
            <a:endParaRPr lang="de-DE" sz="4000" b="0" strike="noStrike" spc="-1">
              <a:latin typeface="Arial"/>
            </a:endParaRPr>
          </a:p>
        </p:txBody>
      </p:sp>
      <p:sp>
        <p:nvSpPr>
          <p:cNvPr id="45" name="Inhaltsplatzhalter 4"/>
          <p:cNvSpPr/>
          <p:nvPr/>
        </p:nvSpPr>
        <p:spPr>
          <a:xfrm>
            <a:off x="838080" y="1257480"/>
            <a:ext cx="10513800" cy="491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90000"/>
              </a:lnSpc>
              <a:spcBef>
                <a:spcPts val="1001"/>
              </a:spcBef>
              <a:tabLst>
                <a:tab pos="0" algn="l"/>
              </a:tabLst>
            </a:pPr>
            <a:r>
              <a:rPr lang="de-DE" sz="2800" b="0" strike="noStrike" spc="-1">
                <a:solidFill>
                  <a:srgbClr val="000000"/>
                </a:solidFill>
                <a:latin typeface="Calibri"/>
                <a:ea typeface="DejaVu Sans"/>
              </a:rPr>
              <a:t>Gibt es echte Alternativen zur flächendeckenden Lockdown-Strategie?</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Auf diese Frage fanden israelische Forscher eine interessante Antwort:</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Zwingen wir doch nicht alle Menschen gleichzeitig in einen ohnehin nur maximal 70%igen Lockdown. Versuchen wir, nur jeweils die Hälfte der Leute nur für jeweils eine Woche zum disziplinierten Zuhausebleiben zu motivieren. Die andere Hälfte darf am sozialen Leben teilnehmen. Und jeden Montag wird gewechselt.</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Bei dieser Halbe-Halbe-Quarantäne (halbe Leute – halbe Zeit) dürfte es insgesamt nur ein Viertel der tatsächlichen Infektionen geben und die Welle kann auch noch schneller gebrochen werden.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Was passiert bei dieser Strategie? </a:t>
            </a:r>
            <a:r>
              <a:t/>
            </a:r>
            <a:br/>
            <a:r>
              <a:rPr lang="de-DE" sz="2800" b="0" strike="noStrike" spc="-1">
                <a:solidFill>
                  <a:srgbClr val="000000"/>
                </a:solidFill>
                <a:latin typeface="Calibri"/>
                <a:ea typeface="DejaVu Sans"/>
              </a:rPr>
              <a:t>Spielen wir es mit ihrem mathematischen Modell einfach durch!</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Warum gerade eine Woche?</a:t>
            </a:r>
            <a:endParaRPr lang="de-DE" sz="4000" b="0" strike="noStrike" spc="-1">
              <a:latin typeface="Arial"/>
            </a:endParaRPr>
          </a:p>
        </p:txBody>
      </p:sp>
      <p:sp>
        <p:nvSpPr>
          <p:cNvPr id="47" name="Inhaltsplatzhalter 4"/>
          <p:cNvSpPr/>
          <p:nvPr/>
        </p:nvSpPr>
        <p:spPr>
          <a:xfrm>
            <a:off x="838080" y="1257480"/>
            <a:ext cx="10513800" cy="525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90000"/>
              </a:lnSpc>
              <a:spcBef>
                <a:spcPts val="1001"/>
              </a:spcBef>
              <a:tabLst>
                <a:tab pos="0" algn="l"/>
              </a:tabLst>
            </a:pPr>
            <a:r>
              <a:rPr lang="de-DE" sz="2800" b="0" strike="noStrike" spc="-1" dirty="0">
                <a:solidFill>
                  <a:srgbClr val="000000"/>
                </a:solidFill>
                <a:latin typeface="Calibri"/>
                <a:ea typeface="DejaVu Sans"/>
              </a:rPr>
              <a:t>Weil das genau die Zeitspanne ist, in der die meisten Infektionen mit dem Corona-Virus passieren, den Höhepunkt an Ansteckungsfähigkeit haben und meistens durch Auftreten von mehr oder weniger deutlichen Symptomen erkennbar werden. Und diese Menschen können sofort in Quarantäne </a:t>
            </a:r>
            <a:r>
              <a:rPr lang="de-DE" sz="2800" b="0" strike="noStrike" spc="-1" dirty="0" smtClean="0">
                <a:solidFill>
                  <a:srgbClr val="000000"/>
                </a:solidFill>
                <a:latin typeface="Calibri"/>
                <a:ea typeface="DejaVu Sans"/>
              </a:rPr>
              <a:t>gehen. </a:t>
            </a:r>
          </a:p>
          <a:p>
            <a:pPr>
              <a:lnSpc>
                <a:spcPct val="90000"/>
              </a:lnSpc>
              <a:spcBef>
                <a:spcPts val="1001"/>
              </a:spcBef>
              <a:tabLst>
                <a:tab pos="0" algn="l"/>
              </a:tabLst>
            </a:pPr>
            <a:r>
              <a:rPr lang="de-DE" sz="2800" b="0" strike="noStrike" spc="-1" dirty="0" smtClean="0">
                <a:solidFill>
                  <a:srgbClr val="000000"/>
                </a:solidFill>
                <a:latin typeface="Calibri"/>
                <a:ea typeface="DejaVu Sans"/>
              </a:rPr>
              <a:t>Infizierte </a:t>
            </a:r>
            <a:r>
              <a:rPr lang="de-DE" sz="2800" b="0" strike="noStrike" spc="-1" dirty="0">
                <a:solidFill>
                  <a:srgbClr val="000000"/>
                </a:solidFill>
                <a:latin typeface="Calibri"/>
                <a:ea typeface="DejaVu Sans"/>
              </a:rPr>
              <a:t>Menschen ohne Auftreten von Symptomen innerhalb einer Woche dürften </a:t>
            </a:r>
            <a:r>
              <a:rPr lang="de-DE" sz="2800" b="0" strike="noStrike" spc="-1" dirty="0" smtClean="0">
                <a:solidFill>
                  <a:srgbClr val="000000"/>
                </a:solidFill>
                <a:latin typeface="Calibri"/>
                <a:ea typeface="DejaVu Sans"/>
              </a:rPr>
              <a:t>nur </a:t>
            </a:r>
            <a:r>
              <a:rPr lang="de-DE" sz="2800" b="0" strike="noStrike" spc="-1" dirty="0">
                <a:solidFill>
                  <a:srgbClr val="000000"/>
                </a:solidFill>
                <a:latin typeface="Calibri"/>
                <a:ea typeface="DejaVu Sans"/>
              </a:rPr>
              <a:t>zu einem sehr geringen Prozentsatz </a:t>
            </a:r>
            <a:r>
              <a:rPr lang="de-DE" sz="2800" b="0" strike="noStrike" spc="-1" dirty="0" smtClean="0">
                <a:solidFill>
                  <a:srgbClr val="000000"/>
                </a:solidFill>
                <a:latin typeface="Calibri"/>
                <a:ea typeface="DejaVu Sans"/>
              </a:rPr>
              <a:t>infektiös </a:t>
            </a:r>
            <a:r>
              <a:rPr lang="de-DE" sz="2800" b="0" strike="noStrike" spc="-1" dirty="0">
                <a:solidFill>
                  <a:srgbClr val="000000"/>
                </a:solidFill>
                <a:latin typeface="Calibri"/>
                <a:ea typeface="DejaVu Sans"/>
              </a:rPr>
              <a:t>sein.</a:t>
            </a:r>
            <a:endParaRPr lang="de-DE" sz="2800" b="0" strike="noStrike" spc="-1" dirty="0">
              <a:latin typeface="Arial"/>
            </a:endParaRPr>
          </a:p>
          <a:p>
            <a:pPr>
              <a:lnSpc>
                <a:spcPct val="90000"/>
              </a:lnSpc>
              <a:spcBef>
                <a:spcPts val="1001"/>
              </a:spcBef>
              <a:tabLst>
                <a:tab pos="0" algn="l"/>
              </a:tabLst>
            </a:pPr>
            <a:r>
              <a:rPr lang="de-DE" sz="2800" b="0" strike="noStrike" spc="-1" dirty="0">
                <a:solidFill>
                  <a:srgbClr val="000000"/>
                </a:solidFill>
                <a:latin typeface="Calibri"/>
                <a:ea typeface="DejaVu Sans"/>
              </a:rPr>
              <a:t>Um diese relativ wenigen </a:t>
            </a:r>
            <a:r>
              <a:rPr lang="de-DE" sz="2800" b="0" strike="noStrike" spc="-1" dirty="0" smtClean="0">
                <a:solidFill>
                  <a:srgbClr val="000000"/>
                </a:solidFill>
                <a:latin typeface="Calibri"/>
                <a:ea typeface="DejaVu Sans"/>
              </a:rPr>
              <a:t>„</a:t>
            </a:r>
            <a:r>
              <a:rPr lang="de-DE" sz="2800" b="0" strike="noStrike" spc="-1" dirty="0" err="1" smtClean="0">
                <a:solidFill>
                  <a:srgbClr val="000000"/>
                </a:solidFill>
                <a:latin typeface="Calibri"/>
                <a:ea typeface="DejaVu Sans"/>
              </a:rPr>
              <a:t>Superspreader</a:t>
            </a:r>
            <a:r>
              <a:rPr lang="de-DE" sz="2800" b="0" strike="noStrike" spc="-1" dirty="0" smtClean="0">
                <a:solidFill>
                  <a:srgbClr val="000000"/>
                </a:solidFill>
                <a:latin typeface="Calibri"/>
                <a:ea typeface="DejaVu Sans"/>
              </a:rPr>
              <a:t>“ </a:t>
            </a:r>
            <a:r>
              <a:rPr lang="de-DE" sz="2800" b="0" strike="noStrike" spc="-1" dirty="0">
                <a:solidFill>
                  <a:srgbClr val="000000"/>
                </a:solidFill>
                <a:latin typeface="Calibri"/>
                <a:ea typeface="DejaVu Sans"/>
              </a:rPr>
              <a:t>zu finden, ist der immense Aufwand an Testungen und die </a:t>
            </a:r>
            <a:r>
              <a:rPr lang="de-DE" sz="2800" b="0" strike="noStrike" spc="-1" dirty="0" smtClean="0">
                <a:solidFill>
                  <a:srgbClr val="000000"/>
                </a:solidFill>
                <a:latin typeface="Calibri"/>
                <a:ea typeface="DejaVu Sans"/>
              </a:rPr>
              <a:t>„vorsorgliche Verdächtigung“ von </a:t>
            </a:r>
            <a:r>
              <a:rPr lang="de-DE" sz="2800" b="0" strike="noStrike" spc="-1" dirty="0">
                <a:solidFill>
                  <a:srgbClr val="000000"/>
                </a:solidFill>
                <a:latin typeface="Calibri"/>
                <a:ea typeface="DejaVu Sans"/>
              </a:rPr>
              <a:t>mindestens 95% gesunden Menschen nicht vertretbar und kann auch die Ausbreitung der Infektionen nur wenig eindämmen</a:t>
            </a:r>
            <a:r>
              <a:rPr lang="de-DE" sz="2800" b="0" strike="noStrike" spc="-1" dirty="0" smtClean="0">
                <a:solidFill>
                  <a:srgbClr val="000000"/>
                </a:solidFill>
                <a:latin typeface="Calibri"/>
                <a:ea typeface="DejaVu Sans"/>
              </a:rPr>
              <a:t>.</a:t>
            </a:r>
          </a:p>
          <a:p>
            <a:pPr>
              <a:lnSpc>
                <a:spcPct val="90000"/>
              </a:lnSpc>
              <a:spcBef>
                <a:spcPts val="1001"/>
              </a:spcBef>
              <a:tabLst>
                <a:tab pos="0" algn="l"/>
              </a:tabLst>
            </a:pPr>
            <a:r>
              <a:rPr lang="de-DE" sz="2800" spc="-1" dirty="0" smtClean="0">
                <a:solidFill>
                  <a:srgbClr val="000000"/>
                </a:solidFill>
                <a:latin typeface="Calibri"/>
                <a:ea typeface="DejaVu Sans"/>
              </a:rPr>
              <a:t>Die wochenweise Isolierung hilft, die unsichtbaren </a:t>
            </a:r>
            <a:r>
              <a:rPr lang="de-DE" sz="2800" spc="-1" dirty="0" err="1" smtClean="0">
                <a:solidFill>
                  <a:srgbClr val="000000"/>
                </a:solidFill>
                <a:latin typeface="Calibri"/>
                <a:ea typeface="DejaVu Sans"/>
              </a:rPr>
              <a:t>Superspreader</a:t>
            </a:r>
            <a:r>
              <a:rPr lang="de-DE" sz="2800" spc="-1" dirty="0" smtClean="0">
                <a:solidFill>
                  <a:srgbClr val="000000"/>
                </a:solidFill>
                <a:latin typeface="Calibri"/>
                <a:ea typeface="DejaVu Sans"/>
              </a:rPr>
              <a:t> auf natürlich Weise zu entdecken und am weiteren Anstecken zu hindern.</a:t>
            </a:r>
            <a:endParaRPr lang="de-DE"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Was passiert bei einer Infektion?</a:t>
            </a:r>
            <a:endParaRPr lang="de-DE" sz="4000" b="0" strike="noStrike" spc="-1">
              <a:latin typeface="Arial"/>
            </a:endParaRPr>
          </a:p>
        </p:txBody>
      </p:sp>
      <p:sp>
        <p:nvSpPr>
          <p:cNvPr id="49" name="Inhaltsplatzhalter 4"/>
          <p:cNvSpPr/>
          <p:nvPr/>
        </p:nvSpPr>
        <p:spPr>
          <a:xfrm>
            <a:off x="838080" y="1257480"/>
            <a:ext cx="10513800" cy="491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xxx </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pic>
        <p:nvPicPr>
          <p:cNvPr id="50" name="Grafik 1"/>
          <p:cNvPicPr/>
          <p:nvPr/>
        </p:nvPicPr>
        <p:blipFill>
          <a:blip r:embed="rId2"/>
          <a:srcRect l="-156" t="-415" r="36468" b="60674"/>
          <a:stretch/>
        </p:blipFill>
        <p:spPr>
          <a:xfrm>
            <a:off x="838080" y="1257480"/>
            <a:ext cx="9088920" cy="4277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Ablauf einer Infektion</a:t>
            </a:r>
            <a:endParaRPr lang="de-DE" sz="4000" b="0" strike="noStrike" spc="-1">
              <a:latin typeface="Arial"/>
            </a:endParaRPr>
          </a:p>
        </p:txBody>
      </p:sp>
      <p:sp>
        <p:nvSpPr>
          <p:cNvPr id="52" name="Inhaltsplatzhalter 4"/>
          <p:cNvSpPr/>
          <p:nvPr/>
        </p:nvSpPr>
        <p:spPr>
          <a:xfrm>
            <a:off x="838080" y="1257480"/>
            <a:ext cx="10513800" cy="538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Person E wird von der infektiösen </a:t>
            </a:r>
            <a:r>
              <a:t/>
            </a:r>
            <a:br/>
            <a:r>
              <a:rPr lang="de-DE" sz="2800" b="0" strike="noStrike" spc="-1">
                <a:solidFill>
                  <a:srgbClr val="000000"/>
                </a:solidFill>
                <a:latin typeface="Calibri"/>
                <a:ea typeface="DejaVu Sans"/>
              </a:rPr>
              <a:t>Person S infiziert.</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Etwa 2-3 Tage bleibt das unbemerkt </a:t>
            </a:r>
            <a:r>
              <a:t/>
            </a:r>
            <a:br/>
            <a:r>
              <a:rPr lang="de-DE" sz="2800" b="0" strike="noStrike" spc="-1">
                <a:solidFill>
                  <a:srgbClr val="000000"/>
                </a:solidFill>
                <a:latin typeface="Calibri"/>
                <a:ea typeface="DejaVu Sans"/>
              </a:rPr>
              <a:t>(präsymptomatische Phase PS, lila)</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Danach zeigen sich entweder Symptome </a:t>
            </a:r>
            <a:r>
              <a:t/>
            </a:r>
            <a:br/>
            <a:r>
              <a:rPr lang="de-DE" sz="2800" b="0" strike="noStrike" spc="-1">
                <a:solidFill>
                  <a:srgbClr val="000000"/>
                </a:solidFill>
                <a:latin typeface="Calibri"/>
                <a:ea typeface="DejaVu Sans"/>
              </a:rPr>
              <a:t>(I, orange) oder keine Symptome (Person bleibt asymptomatisch, bis sie nach 10-20 Tagen als gesund gilt: R, grün)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Bei milden Symptomen wird die Person IM nach etwa 10 Tagen daheim gesund (R), bei schweren Symptomen (IS) muss sie ins Spital (H), bei kritischen Symptomen (IC) braucht sie ein Intensivbett oder sogar Beatmung (IV). Die meisten werden wieder gesund (R), manche sterben nach etwa 20 Tagen (D)</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pic>
        <p:nvPicPr>
          <p:cNvPr id="53" name="Grafik 1"/>
          <p:cNvPicPr/>
          <p:nvPr/>
        </p:nvPicPr>
        <p:blipFill>
          <a:blip r:embed="rId2"/>
          <a:srcRect l="-156" t="-415" r="36468" b="60674"/>
          <a:stretch/>
        </p:blipFill>
        <p:spPr>
          <a:xfrm>
            <a:off x="6861600" y="1257480"/>
            <a:ext cx="4490640" cy="2112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fik 1"/>
          <p:cNvPicPr/>
          <p:nvPr/>
        </p:nvPicPr>
        <p:blipFill>
          <a:blip r:embed="rId2"/>
          <a:srcRect l="3532" t="65297" r="30206"/>
          <a:stretch/>
        </p:blipFill>
        <p:spPr>
          <a:xfrm>
            <a:off x="4608000" y="1257480"/>
            <a:ext cx="6743880" cy="2664000"/>
          </a:xfrm>
          <a:prstGeom prst="rect">
            <a:avLst/>
          </a:prstGeom>
          <a:ln w="0">
            <a:noFill/>
          </a:ln>
        </p:spPr>
      </p:pic>
      <p:sp>
        <p:nvSpPr>
          <p:cNvPr id="55"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Das mathematische Modell</a:t>
            </a:r>
            <a:endParaRPr lang="de-DE" sz="4000" b="0" strike="noStrike" spc="-1">
              <a:latin typeface="Arial"/>
            </a:endParaRPr>
          </a:p>
        </p:txBody>
      </p:sp>
      <p:sp>
        <p:nvSpPr>
          <p:cNvPr id="56" name="Inhaltsplatzhalter 4"/>
          <p:cNvSpPr/>
          <p:nvPr/>
        </p:nvSpPr>
        <p:spPr>
          <a:xfrm>
            <a:off x="838080" y="1257480"/>
            <a:ext cx="10513800" cy="559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Wir nehmen 4.000 Haushalte mit</a:t>
            </a:r>
            <a:r>
              <a:t/>
            </a:r>
            <a:br/>
            <a:r>
              <a:rPr lang="de-DE" sz="2800" b="0" strike="noStrike" spc="-1">
                <a:solidFill>
                  <a:srgbClr val="000000"/>
                </a:solidFill>
                <a:latin typeface="Calibri"/>
                <a:ea typeface="DejaVu Sans"/>
              </a:rPr>
              <a:t>insgesamt etwa 10.000 </a:t>
            </a:r>
            <a:r>
              <a:t/>
            </a:r>
            <a:br/>
            <a:r>
              <a:rPr lang="de-DE" sz="2800" b="0" strike="noStrike" spc="-1">
                <a:solidFill>
                  <a:srgbClr val="000000"/>
                </a:solidFill>
                <a:latin typeface="Calibri"/>
                <a:ea typeface="DejaVu Sans"/>
              </a:rPr>
              <a:t>Menschen.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Die teilen wir in 2 große </a:t>
            </a:r>
            <a:r>
              <a:t/>
            </a:r>
            <a:br/>
            <a:r>
              <a:rPr lang="de-DE" sz="2800" b="0" strike="noStrike" spc="-1">
                <a:solidFill>
                  <a:srgbClr val="000000"/>
                </a:solidFill>
                <a:latin typeface="Calibri"/>
                <a:ea typeface="DejaVu Sans"/>
              </a:rPr>
              <a:t>Gruppen, in die </a:t>
            </a:r>
            <a:r>
              <a:rPr lang="de-DE" sz="2800" b="1" strike="noStrike" spc="-1">
                <a:solidFill>
                  <a:srgbClr val="0070C0"/>
                </a:solidFill>
                <a:latin typeface="Calibri"/>
                <a:ea typeface="DejaVu Sans"/>
              </a:rPr>
              <a:t>Blauen</a:t>
            </a:r>
            <a:r>
              <a:rPr lang="de-DE" sz="2800" b="0" strike="noStrike" spc="-1">
                <a:solidFill>
                  <a:srgbClr val="000000"/>
                </a:solidFill>
                <a:latin typeface="Calibri"/>
                <a:ea typeface="DejaVu Sans"/>
              </a:rPr>
              <a:t> und in die </a:t>
            </a:r>
            <a:r>
              <a:t/>
            </a:r>
            <a:br/>
            <a:r>
              <a:rPr lang="de-DE" sz="2800" b="1" strike="noStrike" spc="-1">
                <a:solidFill>
                  <a:srgbClr val="C00000"/>
                </a:solidFill>
                <a:latin typeface="Calibri"/>
                <a:ea typeface="DejaVu Sans"/>
              </a:rPr>
              <a:t>Roten</a:t>
            </a:r>
            <a:r>
              <a:rPr lang="de-DE" sz="2800" b="0" strike="noStrike" spc="-1">
                <a:solidFill>
                  <a:srgbClr val="000000"/>
                </a:solidFill>
                <a:latin typeface="Calibri"/>
                <a:ea typeface="DejaVu Sans"/>
              </a:rPr>
              <a:t> (unpolitische Farben!).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Und diese 10.000 virtuellen Menschen </a:t>
            </a:r>
            <a:r>
              <a:t/>
            </a:r>
            <a:br/>
            <a:r>
              <a:rPr lang="de-DE" sz="2800" b="0" strike="noStrike" spc="-1">
                <a:solidFill>
                  <a:srgbClr val="000000"/>
                </a:solidFill>
                <a:latin typeface="Calibri"/>
                <a:ea typeface="DejaVu Sans"/>
              </a:rPr>
              <a:t>lassen wir nun etwa 5 Monate (150 Tage) miteinander leben und arbeiten. In diesen 2 Gruppen und in 2 Netzwerken:</a:t>
            </a:r>
            <a:endParaRPr lang="de-DE" sz="2800" b="0" strike="noStrike" spc="-1">
              <a:latin typeface="Arial"/>
            </a:endParaRPr>
          </a:p>
          <a:p>
            <a:pPr>
              <a:lnSpc>
                <a:spcPct val="90000"/>
              </a:lnSpc>
              <a:spcBef>
                <a:spcPts val="1001"/>
              </a:spcBef>
              <a:tabLst>
                <a:tab pos="0" algn="l"/>
              </a:tabLst>
            </a:pPr>
            <a:r>
              <a:rPr lang="de-DE" sz="2800" b="1" strike="noStrike" spc="-1">
                <a:solidFill>
                  <a:srgbClr val="000000"/>
                </a:solidFill>
                <a:latin typeface="Calibri"/>
                <a:ea typeface="DejaVu Sans"/>
              </a:rPr>
              <a:t>A</a:t>
            </a:r>
            <a:r>
              <a:rPr lang="de-DE" sz="2800" b="0" strike="noStrike" spc="-1">
                <a:solidFill>
                  <a:srgbClr val="000000"/>
                </a:solidFill>
                <a:latin typeface="Calibri"/>
                <a:ea typeface="DejaVu Sans"/>
              </a:rPr>
              <a:t> (öffentlich, aktiv) und </a:t>
            </a:r>
            <a:r>
              <a:rPr lang="de-DE" sz="2800" b="1" strike="noStrike" spc="-1">
                <a:solidFill>
                  <a:srgbClr val="000000"/>
                </a:solidFill>
                <a:latin typeface="Calibri"/>
                <a:ea typeface="DejaVu Sans"/>
              </a:rPr>
              <a:t>B</a:t>
            </a:r>
            <a:r>
              <a:rPr lang="de-DE" sz="2800" b="0" strike="noStrike" spc="-1">
                <a:solidFill>
                  <a:srgbClr val="000000"/>
                </a:solidFill>
                <a:latin typeface="Calibri"/>
                <a:ea typeface="DejaVu Sans"/>
              </a:rPr>
              <a:t> (privat, inaktiv, in Quarantäne).</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Die Blauen beginnen in ihrem Netzwerk A, die Roten in B.</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el 3"/>
          <p:cNvSpPr/>
          <p:nvPr/>
        </p:nvSpPr>
        <p:spPr>
          <a:xfrm>
            <a:off x="847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Netzwerk A (öffentlich, aktiv)</a:t>
            </a:r>
            <a:endParaRPr lang="de-DE" sz="4000" b="0" strike="noStrike" spc="-1">
              <a:latin typeface="Arial"/>
            </a:endParaRPr>
          </a:p>
        </p:txBody>
      </p:sp>
      <p:sp>
        <p:nvSpPr>
          <p:cNvPr id="58" name="Inhaltsplatzhalter 4"/>
          <p:cNvSpPr/>
          <p:nvPr/>
        </p:nvSpPr>
        <p:spPr>
          <a:xfrm>
            <a:off x="838080" y="1257480"/>
            <a:ext cx="6489360" cy="491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Im öffentlichen Netzwerk A (rote Linien) gehen die Menschen arbeiten, in die Schule, Einkaufen, können sich begegnen – und wenn sie großes Pech haben, auch mit dem Virus infizieren. </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Im Netzwerk A sind die Menschen untertags aktiv, am Abend und Wochenende sind sie wie die andere Gruppe zuhause in ihrem Netzwerk B (blaue Linien).</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pic>
        <p:nvPicPr>
          <p:cNvPr id="59" name="Grafik 5"/>
          <p:cNvPicPr/>
          <p:nvPr/>
        </p:nvPicPr>
        <p:blipFill>
          <a:blip r:embed="rId2"/>
          <a:srcRect l="2328" t="4390" r="51034" b="42872"/>
          <a:stretch/>
        </p:blipFill>
        <p:spPr>
          <a:xfrm>
            <a:off x="7328160" y="1379160"/>
            <a:ext cx="4010760" cy="3413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el 3"/>
          <p:cNvSpPr/>
          <p:nvPr/>
        </p:nvSpPr>
        <p:spPr>
          <a:xfrm>
            <a:off x="838080" y="365040"/>
            <a:ext cx="10513800" cy="5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de-DE" sz="4000" b="1" strike="noStrike" spc="-1">
                <a:solidFill>
                  <a:srgbClr val="A60000"/>
                </a:solidFill>
                <a:latin typeface="Calibri"/>
                <a:ea typeface="DejaVu Sans"/>
              </a:rPr>
              <a:t>Netzwerk B (privat, inaktiv, in Quarantäne)</a:t>
            </a:r>
            <a:endParaRPr lang="de-DE" sz="4000" b="0" strike="noStrike" spc="-1">
              <a:latin typeface="Arial"/>
            </a:endParaRPr>
          </a:p>
        </p:txBody>
      </p:sp>
      <p:sp>
        <p:nvSpPr>
          <p:cNvPr id="61" name="Inhaltsplatzhalter 4"/>
          <p:cNvSpPr/>
          <p:nvPr/>
        </p:nvSpPr>
        <p:spPr>
          <a:xfrm>
            <a:off x="838080" y="1257480"/>
            <a:ext cx="10513800" cy="491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tabLst>
                <a:tab pos="0" algn="l"/>
              </a:tabLst>
            </a:pPr>
            <a:r>
              <a:rPr lang="de-DE" sz="2800" b="0" strike="noStrike" spc="-1">
                <a:solidFill>
                  <a:srgbClr val="000000"/>
                </a:solidFill>
                <a:latin typeface="Calibri"/>
                <a:ea typeface="DejaVu Sans"/>
              </a:rPr>
              <a:t>Im privaten Netzwerk sind sie nur mit den Menschen zusammen, mit denen sie in einem Haushalt leben. Eine ganze Woche lang untertags – und jede Woche auch abends und über Nacht. </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Natürlich können sie sich auch zu Hause gegenseitig infizieren.</a:t>
            </a:r>
            <a:endParaRPr lang="de-DE" sz="2800" b="0" strike="noStrike" spc="-1">
              <a:latin typeface="Arial"/>
            </a:endParaRPr>
          </a:p>
          <a:p>
            <a:pPr>
              <a:lnSpc>
                <a:spcPct val="90000"/>
              </a:lnSpc>
              <a:spcBef>
                <a:spcPts val="1001"/>
              </a:spcBef>
              <a:tabLst>
                <a:tab pos="0" algn="l"/>
              </a:tabLst>
            </a:pPr>
            <a:r>
              <a:rPr lang="de-DE" sz="2800" b="0" strike="noStrike" spc="-1">
                <a:solidFill>
                  <a:srgbClr val="000000"/>
                </a:solidFill>
                <a:latin typeface="Calibri"/>
                <a:ea typeface="DejaVu Sans"/>
              </a:rPr>
              <a:t>Genau das passiert in Österreich sogar sehr häufig: Fast 65% der Infektionen mit dem Corona-Virus finden derzeit in den eigenen 4 Wänden statt – laut der wöchentlich herausgegebenen Clusteranalyse der AGES. </a:t>
            </a:r>
            <a:endParaRPr lang="de-DE" sz="2800" b="0" strike="noStrike" spc="-1">
              <a:latin typeface="Arial"/>
            </a:endParaRPr>
          </a:p>
          <a:p>
            <a:pPr>
              <a:lnSpc>
                <a:spcPct val="90000"/>
              </a:lnSpc>
              <a:spcBef>
                <a:spcPts val="1001"/>
              </a:spcBef>
              <a:tabLst>
                <a:tab pos="0" algn="l"/>
              </a:tabLst>
            </a:pP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1357</Words>
  <Application>Microsoft Office PowerPoint</Application>
  <PresentationFormat>Breitbild</PresentationFormat>
  <Paragraphs>78</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DejaVu Sans</vt:lpstr>
      <vt:lpstr>Symbol</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Alternierende Quarantäne – die Idee</dc:title>
  <dc:subject/>
  <dc:creator>gf</dc:creator>
  <dc:description/>
  <cp:lastModifiedBy>gf</cp:lastModifiedBy>
  <cp:revision>50</cp:revision>
  <dcterms:created xsi:type="dcterms:W3CDTF">2021-02-11T08:43:22Z</dcterms:created>
  <dcterms:modified xsi:type="dcterms:W3CDTF">2021-02-25T16:54:29Z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15</vt:i4>
  </property>
</Properties>
</file>