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7559675" cy="106918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2" y="4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de-DE" sz="4400" b="0" strike="noStrike" spc="-1">
              <a:latin typeface="Arial"/>
            </a:endParaRPr>
          </a:p>
        </p:txBody>
      </p:sp>
      <p:sp>
        <p:nvSpPr>
          <p:cNvPr id="24"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de-DE" sz="3200" b="0" strike="noStrike" spc="-1">
              <a:latin typeface="Arial"/>
            </a:endParaRPr>
          </a:p>
        </p:txBody>
      </p:sp>
      <p:sp>
        <p:nvSpPr>
          <p:cNvPr id="25"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de-DE" sz="4400" b="0" strike="noStrike" spc="-1">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de-DE" sz="3200" b="0" strike="noStrike" spc="-1">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de-DE" sz="3200" b="0" strike="noStrike" spc="-1">
              <a:latin typeface="Arial"/>
            </a:endParaRPr>
          </a:p>
        </p:txBody>
      </p:sp>
      <p:sp>
        <p:nvSpPr>
          <p:cNvPr id="29"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de-DE" sz="3200" b="0" strike="noStrike" spc="-1">
              <a:latin typeface="Arial"/>
            </a:endParaRPr>
          </a:p>
        </p:txBody>
      </p:sp>
      <p:sp>
        <p:nvSpPr>
          <p:cNvPr id="30"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de-DE" sz="4400" b="0" strike="noStrike" spc="-1">
              <a:latin typeface="Arial"/>
            </a:endParaRPr>
          </a:p>
        </p:txBody>
      </p:sp>
      <p:sp>
        <p:nvSpPr>
          <p:cNvPr id="32"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de-DE" sz="3200" b="0" strike="noStrike" spc="-1">
              <a:latin typeface="Arial"/>
            </a:endParaRPr>
          </a:p>
        </p:txBody>
      </p:sp>
      <p:sp>
        <p:nvSpPr>
          <p:cNvPr id="33"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de-DE" sz="3200" b="0" strike="noStrike" spc="-1">
              <a:latin typeface="Arial"/>
            </a:endParaRPr>
          </a:p>
        </p:txBody>
      </p:sp>
      <p:sp>
        <p:nvSpPr>
          <p:cNvPr id="34"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de-DE" sz="3200" b="0" strike="noStrike" spc="-1">
              <a:latin typeface="Arial"/>
            </a:endParaRPr>
          </a:p>
        </p:txBody>
      </p:sp>
      <p:sp>
        <p:nvSpPr>
          <p:cNvPr id="35"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de-DE" sz="3200" b="0" strike="noStrike" spc="-1">
              <a:latin typeface="Arial"/>
            </a:endParaRPr>
          </a:p>
        </p:txBody>
      </p:sp>
      <p:sp>
        <p:nvSpPr>
          <p:cNvPr id="36"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de-DE" sz="3200" b="0" strike="noStrike" spc="-1">
              <a:latin typeface="Arial"/>
            </a:endParaRPr>
          </a:p>
        </p:txBody>
      </p:sp>
      <p:sp>
        <p:nvSpPr>
          <p:cNvPr id="37"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de-DE" sz="4400" b="0" strike="noStrike" spc="-1">
              <a:latin typeface="Arial"/>
            </a:endParaRPr>
          </a:p>
        </p:txBody>
      </p:sp>
      <p:sp>
        <p:nvSpPr>
          <p:cNvPr id="3"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de-DE"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de-DE" sz="4400" b="0" strike="noStrike" spc="-1">
              <a:latin typeface="Arial"/>
            </a:endParaRPr>
          </a:p>
        </p:txBody>
      </p:sp>
      <p:sp>
        <p:nvSpPr>
          <p:cNvPr id="5"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de-DE" sz="4400" b="0" strike="noStrike" spc="-1">
              <a:latin typeface="Arial"/>
            </a:endParaRPr>
          </a:p>
        </p:txBody>
      </p:sp>
      <p:sp>
        <p:nvSpPr>
          <p:cNvPr id="7"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de-DE" sz="3200" b="0" strike="noStrike" spc="-1">
              <a:latin typeface="Arial"/>
            </a:endParaRPr>
          </a:p>
        </p:txBody>
      </p:sp>
      <p:sp>
        <p:nvSpPr>
          <p:cNvPr id="8"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de-DE"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de-DE"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de-DE" sz="4400" b="0" strike="noStrike" spc="-1">
              <a:latin typeface="Arial"/>
            </a:endParaRPr>
          </a:p>
        </p:txBody>
      </p:sp>
      <p:sp>
        <p:nvSpPr>
          <p:cNvPr id="12"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de-DE" sz="3200" b="0" strike="noStrike" spc="-1">
              <a:latin typeface="Arial"/>
            </a:endParaRPr>
          </a:p>
        </p:txBody>
      </p:sp>
      <p:sp>
        <p:nvSpPr>
          <p:cNvPr id="13"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de-DE" sz="3200" b="0" strike="noStrike" spc="-1">
              <a:latin typeface="Arial"/>
            </a:endParaRPr>
          </a:p>
        </p:txBody>
      </p:sp>
      <p:sp>
        <p:nvSpPr>
          <p:cNvPr id="14"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de-DE" sz="4400" b="0" strike="noStrike" spc="-1">
              <a:latin typeface="Arial"/>
            </a:endParaRPr>
          </a:p>
        </p:txBody>
      </p:sp>
      <p:sp>
        <p:nvSpPr>
          <p:cNvPr id="16"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de-DE" sz="3200" b="0" strike="noStrike" spc="-1">
              <a:latin typeface="Arial"/>
            </a:endParaRPr>
          </a:p>
        </p:txBody>
      </p:sp>
      <p:sp>
        <p:nvSpPr>
          <p:cNvPr id="1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de-DE" sz="3200" b="0" strike="noStrike" spc="-1">
              <a:latin typeface="Arial"/>
            </a:endParaRPr>
          </a:p>
        </p:txBody>
      </p:sp>
      <p:sp>
        <p:nvSpPr>
          <p:cNvPr id="18"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de-DE" sz="4400" b="0" strike="noStrike" spc="-1">
              <a:latin typeface="Arial"/>
            </a:endParaRPr>
          </a:p>
        </p:txBody>
      </p:sp>
      <p:sp>
        <p:nvSpPr>
          <p:cNvPr id="2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de-DE" sz="3200" b="0" strike="noStrike" spc="-1">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de-DE" sz="3200" b="0" strike="noStrike" spc="-1">
              <a:latin typeface="Arial"/>
            </a:endParaRPr>
          </a:p>
        </p:txBody>
      </p:sp>
      <p:sp>
        <p:nvSpPr>
          <p:cNvPr id="22"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de-DE"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de-DE" sz="4400" b="0" strike="noStrike" spc="-1">
                <a:latin typeface="Arial"/>
              </a:rPr>
              <a:t>Format des Titeltextes durch Klicken bearbeiten</a:t>
            </a:r>
          </a:p>
        </p:txBody>
      </p:sp>
      <p:sp>
        <p:nvSpPr>
          <p:cNvPr id="3" name="PlaceHolder 2"/>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de-DE" sz="3200" b="0" strike="noStrike" spc="-1">
                <a:latin typeface="Arial"/>
              </a:rPr>
              <a:t>Format des Gliederungstextes durch Klicken bearbeiten</a:t>
            </a:r>
          </a:p>
          <a:p>
            <a:pPr marL="864000" lvl="1" indent="-324000">
              <a:spcBef>
                <a:spcPts val="1134"/>
              </a:spcBef>
              <a:buClr>
                <a:srgbClr val="000000"/>
              </a:buClr>
              <a:buSzPct val="75000"/>
              <a:buFont typeface="Symbol" charset="2"/>
              <a:buChar char=""/>
            </a:pPr>
            <a:r>
              <a:rPr lang="de-DE" sz="2800" b="0" strike="noStrike" spc="-1">
                <a:latin typeface="Arial"/>
              </a:rPr>
              <a:t>Zweite Gliederungsebene</a:t>
            </a:r>
          </a:p>
          <a:p>
            <a:pPr marL="1296000" lvl="2" indent="-288000">
              <a:spcBef>
                <a:spcPts val="850"/>
              </a:spcBef>
              <a:buClr>
                <a:srgbClr val="000000"/>
              </a:buClr>
              <a:buSzPct val="45000"/>
              <a:buFont typeface="Wingdings" charset="2"/>
              <a:buChar char=""/>
            </a:pPr>
            <a:r>
              <a:rPr lang="de-DE" sz="2400" b="0" strike="noStrike" spc="-1">
                <a:latin typeface="Arial"/>
              </a:rPr>
              <a:t>Dritte Gliederungsebene</a:t>
            </a:r>
          </a:p>
          <a:p>
            <a:pPr marL="1728000" lvl="3" indent="-216000">
              <a:spcBef>
                <a:spcPts val="567"/>
              </a:spcBef>
              <a:buClr>
                <a:srgbClr val="000000"/>
              </a:buClr>
              <a:buSzPct val="75000"/>
              <a:buFont typeface="Symbol" charset="2"/>
              <a:buChar char=""/>
            </a:pPr>
            <a:r>
              <a:rPr lang="de-DE" sz="2000" b="0" strike="noStrike" spc="-1">
                <a:latin typeface="Arial"/>
              </a:rPr>
              <a:t>Vierte Gliederungsebene</a:t>
            </a:r>
          </a:p>
          <a:p>
            <a:pPr marL="2160000" lvl="4" indent="-216000">
              <a:spcBef>
                <a:spcPts val="283"/>
              </a:spcBef>
              <a:buClr>
                <a:srgbClr val="000000"/>
              </a:buClr>
              <a:buSzPct val="45000"/>
              <a:buFont typeface="Wingdings" charset="2"/>
              <a:buChar char=""/>
            </a:pPr>
            <a:r>
              <a:rPr lang="de-DE" sz="2000" b="0" strike="noStrike" spc="-1">
                <a:latin typeface="Arial"/>
              </a:rPr>
              <a:t>Fünfte Gliederungsebene</a:t>
            </a:r>
          </a:p>
          <a:p>
            <a:pPr marL="2592000" lvl="5" indent="-216000">
              <a:spcBef>
                <a:spcPts val="283"/>
              </a:spcBef>
              <a:buClr>
                <a:srgbClr val="000000"/>
              </a:buClr>
              <a:buSzPct val="45000"/>
              <a:buFont typeface="Wingdings" charset="2"/>
              <a:buChar char=""/>
            </a:pPr>
            <a:r>
              <a:rPr lang="de-DE" sz="2000" b="0" strike="noStrike" spc="-1">
                <a:latin typeface="Arial"/>
              </a:rPr>
              <a:t>Sechste Gliederungsebene</a:t>
            </a:r>
          </a:p>
          <a:p>
            <a:pPr marL="3024000" lvl="6" indent="-216000">
              <a:spcBef>
                <a:spcPts val="283"/>
              </a:spcBef>
              <a:buClr>
                <a:srgbClr val="000000"/>
              </a:buClr>
              <a:buSzPct val="45000"/>
              <a:buFont typeface="Wingdings" charset="2"/>
              <a:buChar char=""/>
            </a:pPr>
            <a:r>
              <a:rPr lang="de-DE" sz="2000" b="0" strike="noStrike" spc="-1">
                <a:latin typeface="Arial"/>
              </a:rPr>
              <a:t>Siebte Gliederungsebene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OPENup – Öffnungsplan für Österreich</a:t>
            </a:r>
            <a:endParaRPr lang="de-DE" sz="4000" b="0" strike="noStrike" spc="-1">
              <a:latin typeface="Arial"/>
            </a:endParaRPr>
          </a:p>
        </p:txBody>
      </p:sp>
      <p:sp>
        <p:nvSpPr>
          <p:cNvPr id="39" name="Inhaltsplatzhalter 4"/>
          <p:cNvSpPr/>
          <p:nvPr/>
        </p:nvSpPr>
        <p:spPr>
          <a:xfrm>
            <a:off x="838080" y="5400000"/>
            <a:ext cx="6541920" cy="9572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endParaRPr lang="de-DE" sz="1800" b="0" strike="noStrike" spc="-1">
              <a:latin typeface="Arial"/>
            </a:endParaRPr>
          </a:p>
          <a:p>
            <a:pPr>
              <a:lnSpc>
                <a:spcPct val="90000"/>
              </a:lnSpc>
              <a:spcBef>
                <a:spcPts val="1001"/>
              </a:spcBef>
              <a:tabLst>
                <a:tab pos="0" algn="l"/>
              </a:tabLst>
            </a:pPr>
            <a:endParaRPr lang="de-DE" sz="1800" b="0" strike="noStrike" spc="-1">
              <a:latin typeface="Arial"/>
            </a:endParaRPr>
          </a:p>
        </p:txBody>
      </p:sp>
      <p:pic>
        <p:nvPicPr>
          <p:cNvPr id="40" name="Grafik 1"/>
          <p:cNvPicPr/>
          <p:nvPr/>
        </p:nvPicPr>
        <p:blipFill>
          <a:blip r:embed="rId2"/>
          <a:stretch/>
        </p:blipFill>
        <p:spPr>
          <a:xfrm>
            <a:off x="2962080" y="1440000"/>
            <a:ext cx="5857920" cy="3904920"/>
          </a:xfrm>
          <a:prstGeom prst="rect">
            <a:avLst/>
          </a:prstGeom>
          <a:ln w="0">
            <a:noFill/>
          </a:ln>
        </p:spPr>
      </p:pic>
      <p:sp>
        <p:nvSpPr>
          <p:cNvPr id="41" name="Inhaltsplatzhalter 4_0"/>
          <p:cNvSpPr/>
          <p:nvPr/>
        </p:nvSpPr>
        <p:spPr>
          <a:xfrm>
            <a:off x="2700000" y="5760000"/>
            <a:ext cx="10514880" cy="1034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a:solidFill>
                  <a:srgbClr val="000000"/>
                </a:solidFill>
                <a:latin typeface="Calibri"/>
              </a:rPr>
              <a:t>OPENup – der Ausweg aus dem LOCKdown</a:t>
            </a: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4. Steuerung und wissenschaftliche Begleitung</a:t>
            </a:r>
            <a:endParaRPr lang="de-DE" sz="4000" b="0" strike="noStrike" spc="-1">
              <a:latin typeface="Arial"/>
            </a:endParaRPr>
          </a:p>
        </p:txBody>
      </p:sp>
      <p:sp>
        <p:nvSpPr>
          <p:cNvPr id="59"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a:solidFill>
                  <a:srgbClr val="000000"/>
                </a:solidFill>
                <a:latin typeface="Calibri"/>
              </a:rPr>
              <a:t>Um das Funktionieren des neuen Systems zumindest in der Anfangsphase zu steuern, wäre es hilfreich, wenn jede Person in Österreich ihre gewählte oder bestimmte Gruppe in einer einfachen App oder Webseite eintragen kann (z.B. Gruppe und SV-Nummer). </a:t>
            </a:r>
            <a:endParaRPr lang="de-DE" sz="2800" b="0" strike="noStrike" spc="-1">
              <a:latin typeface="Arial"/>
            </a:endParaRPr>
          </a:p>
          <a:p>
            <a:pPr>
              <a:lnSpc>
                <a:spcPct val="90000"/>
              </a:lnSpc>
              <a:spcBef>
                <a:spcPts val="1001"/>
              </a:spcBef>
              <a:tabLst>
                <a:tab pos="0" algn="l"/>
              </a:tabLst>
            </a:pPr>
            <a:r>
              <a:rPr lang="de-DE" sz="2800" b="0" strike="noStrike" spc="-1">
                <a:solidFill>
                  <a:srgbClr val="000000"/>
                </a:solidFill>
                <a:latin typeface="Calibri"/>
              </a:rPr>
              <a:t>So könnte das Funktionieren des Öffnungsplans und die weitere Entwicklung des Infektionsgeschehens wissenschaftlich begleitet und untersucht werden.</a:t>
            </a:r>
            <a:endParaRPr lang="de-DE" sz="2800" b="0" strike="noStrike" spc="-1">
              <a:latin typeface="Arial"/>
            </a:endParaRPr>
          </a:p>
          <a:p>
            <a:pPr>
              <a:lnSpc>
                <a:spcPct val="90000"/>
              </a:lnSpc>
              <a:spcBef>
                <a:spcPts val="1001"/>
              </a:spcBef>
              <a:tabLst>
                <a:tab pos="0" algn="l"/>
              </a:tabLst>
            </a:pP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5. Wocheneinteilung </a:t>
            </a:r>
            <a:endParaRPr lang="de-DE" sz="4000" b="0" strike="noStrike" spc="-1">
              <a:latin typeface="Arial"/>
            </a:endParaRPr>
          </a:p>
        </p:txBody>
      </p:sp>
      <p:sp>
        <p:nvSpPr>
          <p:cNvPr id="61"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a:solidFill>
                  <a:srgbClr val="000000"/>
                </a:solidFill>
                <a:latin typeface="Calibri"/>
              </a:rPr>
              <a:t>Die ungeraden Kalenderwochen sind weiß, die geraden gelb. Die Farbe der Woche bestimmt auch die Farbe der aktiven Freizeitgruppe.</a:t>
            </a:r>
            <a:endParaRPr lang="de-DE" sz="2800" b="0" strike="noStrike" spc="-1">
              <a:latin typeface="Arial"/>
            </a:endParaRPr>
          </a:p>
          <a:p>
            <a:pPr>
              <a:lnSpc>
                <a:spcPct val="90000"/>
              </a:lnSpc>
              <a:spcBef>
                <a:spcPts val="1001"/>
              </a:spcBef>
              <a:tabLst>
                <a:tab pos="0" algn="l"/>
              </a:tabLst>
            </a:pPr>
            <a:r>
              <a:rPr lang="de-DE" sz="2800" b="1" strike="noStrike" spc="-1">
                <a:solidFill>
                  <a:srgbClr val="000000"/>
                </a:solidFill>
                <a:latin typeface="Calibri"/>
              </a:rPr>
              <a:t>Weiße Wochen:</a:t>
            </a:r>
            <a:r>
              <a:t/>
            </a:r>
            <a:br/>
            <a:r>
              <a:rPr lang="de-DE" sz="2800" b="0" strike="noStrike" spc="-1">
                <a:solidFill>
                  <a:srgbClr val="000000"/>
                </a:solidFill>
                <a:latin typeface="Calibri"/>
              </a:rPr>
              <a:t>die Freizeitgruppe 1=weiß ist sozial aktiv</a:t>
            </a:r>
            <a:r>
              <a:t/>
            </a:r>
            <a:br/>
            <a:r>
              <a:rPr lang="de-DE" sz="2800" b="0" strike="noStrike" spc="-1">
                <a:solidFill>
                  <a:srgbClr val="000000"/>
                </a:solidFill>
                <a:latin typeface="Calibri"/>
              </a:rPr>
              <a:t>die Freizeitgruppe 2=gelb ist sozial inaktiv und bleibt in der Freizeit daheim.</a:t>
            </a:r>
            <a:endParaRPr lang="de-DE" sz="2800" b="0" strike="noStrike" spc="-1">
              <a:latin typeface="Arial"/>
            </a:endParaRPr>
          </a:p>
          <a:p>
            <a:pPr>
              <a:lnSpc>
                <a:spcPct val="90000"/>
              </a:lnSpc>
              <a:spcBef>
                <a:spcPts val="1001"/>
              </a:spcBef>
              <a:tabLst>
                <a:tab pos="0" algn="l"/>
              </a:tabLst>
            </a:pPr>
            <a:r>
              <a:rPr lang="de-DE" sz="2800" b="1" strike="noStrike" spc="-1">
                <a:solidFill>
                  <a:srgbClr val="000000"/>
                </a:solidFill>
                <a:latin typeface="Calibri"/>
              </a:rPr>
              <a:t>Gelbe Wochen:</a:t>
            </a:r>
            <a:r>
              <a:t/>
            </a:r>
            <a:br/>
            <a:r>
              <a:rPr lang="de-DE" sz="2800" b="0" strike="noStrike" spc="-1">
                <a:solidFill>
                  <a:srgbClr val="000000"/>
                </a:solidFill>
                <a:latin typeface="Calibri"/>
              </a:rPr>
              <a:t>die Freizeitgruppe 2=gelb ist sozial aktiv</a:t>
            </a:r>
            <a:r>
              <a:t/>
            </a:r>
            <a:br/>
            <a:r>
              <a:rPr lang="de-DE" sz="2800" b="0" strike="noStrike" spc="-1">
                <a:solidFill>
                  <a:srgbClr val="000000"/>
                </a:solidFill>
                <a:latin typeface="Calibri"/>
              </a:rPr>
              <a:t>die Freizeitgruppe 1=weiß ist sozial inaktiv und bleibt in der Freizeit daheim.</a:t>
            </a: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6. Start des OPENup  </a:t>
            </a:r>
            <a:endParaRPr lang="de-DE" sz="4000" b="0" strike="noStrike" spc="-1">
              <a:latin typeface="Arial"/>
            </a:endParaRPr>
          </a:p>
        </p:txBody>
      </p:sp>
      <p:sp>
        <p:nvSpPr>
          <p:cNvPr id="63"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dirty="0">
                <a:solidFill>
                  <a:srgbClr val="000000"/>
                </a:solidFill>
                <a:latin typeface="Calibri"/>
              </a:rPr>
              <a:t>Mit Montag der festgelegten Start-Woche geht es los:</a:t>
            </a:r>
            <a:endParaRPr lang="de-DE" sz="2800" b="0" strike="noStrike" spc="-1" dirty="0">
              <a:latin typeface="Arial"/>
            </a:endParaRPr>
          </a:p>
          <a:p>
            <a:pPr>
              <a:lnSpc>
                <a:spcPct val="90000"/>
              </a:lnSpc>
              <a:spcBef>
                <a:spcPts val="1001"/>
              </a:spcBef>
              <a:tabLst>
                <a:tab pos="0" algn="l"/>
              </a:tabLst>
            </a:pPr>
            <a:r>
              <a:rPr lang="de-DE" sz="2800" b="0" strike="noStrike" spc="-1" dirty="0" smtClean="0">
                <a:solidFill>
                  <a:srgbClr val="000000"/>
                </a:solidFill>
                <a:latin typeface="Calibri"/>
              </a:rPr>
              <a:t>Der </a:t>
            </a:r>
            <a:r>
              <a:rPr lang="de-DE" sz="2800" b="0" strike="noStrike" spc="-1" dirty="0" err="1" smtClean="0">
                <a:solidFill>
                  <a:srgbClr val="000000"/>
                </a:solidFill>
                <a:latin typeface="Calibri"/>
              </a:rPr>
              <a:t>Lockdown</a:t>
            </a:r>
            <a:r>
              <a:rPr lang="de-DE" sz="2800" b="0" strike="noStrike" spc="-1" dirty="0" smtClean="0">
                <a:solidFill>
                  <a:srgbClr val="000000"/>
                </a:solidFill>
                <a:latin typeface="Calibri"/>
              </a:rPr>
              <a:t> wird beendet. Alle Betriebe, Geschäfte, Schulen, Kindergärten, Restaurants, Hotels usw. dürfen wieder öffnen – sofern sie sich zur Aufteilung ihrer Beschäftigten und </a:t>
            </a:r>
            <a:r>
              <a:rPr lang="de-DE" sz="2800" b="0" strike="noStrike" spc="-1" dirty="0" err="1" smtClean="0">
                <a:solidFill>
                  <a:srgbClr val="000000"/>
                </a:solidFill>
                <a:latin typeface="Calibri"/>
              </a:rPr>
              <a:t>SchülerInnen</a:t>
            </a:r>
            <a:r>
              <a:rPr lang="de-DE" sz="2800" b="0" strike="noStrike" spc="-1" dirty="0" smtClean="0">
                <a:solidFill>
                  <a:srgbClr val="000000"/>
                </a:solidFill>
                <a:latin typeface="Calibri"/>
              </a:rPr>
              <a:t> verpflichtet haben und diese auch umgesetzt haben. </a:t>
            </a:r>
          </a:p>
          <a:p>
            <a:pPr>
              <a:lnSpc>
                <a:spcPct val="90000"/>
              </a:lnSpc>
              <a:spcBef>
                <a:spcPts val="1001"/>
              </a:spcBef>
              <a:tabLst>
                <a:tab pos="0" algn="l"/>
              </a:tabLst>
            </a:pPr>
            <a:r>
              <a:rPr lang="de-DE" sz="2800" b="0" strike="noStrike" spc="-1" dirty="0" smtClean="0">
                <a:solidFill>
                  <a:srgbClr val="000000"/>
                </a:solidFill>
                <a:latin typeface="Calibri"/>
              </a:rPr>
              <a:t>Die geltenden generellen Vorsichtsmaßnahmen (Abstand, Schutzmasken usw.) sind natürlich ebenso einzuhalten wie die für Arbeitswelt und Freizeitwelt vereinbarten Spielregeln.</a:t>
            </a:r>
            <a:endParaRPr lang="de-DE" sz="2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7. Soziale Kontakte</a:t>
            </a:r>
            <a:endParaRPr lang="de-DE" sz="4000" b="0" strike="noStrike" spc="-1">
              <a:latin typeface="Arial"/>
            </a:endParaRPr>
          </a:p>
        </p:txBody>
      </p:sp>
      <p:sp>
        <p:nvSpPr>
          <p:cNvPr id="65"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a:solidFill>
                  <a:srgbClr val="000000"/>
                </a:solidFill>
                <a:latin typeface="Calibri"/>
              </a:rPr>
              <a:t>Ausgangsbeschränkungen werden ausnahmslos aufgehoben.</a:t>
            </a:r>
            <a:endParaRPr lang="de-DE" sz="2800" b="0" strike="noStrike" spc="-1">
              <a:latin typeface="Arial"/>
            </a:endParaRPr>
          </a:p>
          <a:p>
            <a:pPr>
              <a:lnSpc>
                <a:spcPct val="90000"/>
              </a:lnSpc>
              <a:spcBef>
                <a:spcPts val="1001"/>
              </a:spcBef>
              <a:tabLst>
                <a:tab pos="0" algn="l"/>
              </a:tabLst>
            </a:pPr>
            <a:r>
              <a:rPr lang="de-DE" sz="2800" b="0" strike="noStrike" spc="-1">
                <a:solidFill>
                  <a:srgbClr val="000000"/>
                </a:solidFill>
                <a:latin typeface="Calibri"/>
              </a:rPr>
              <a:t>Die Beschränkung der sozialen Kontakte auf das jeweils notwendige oder wünschenswerte Mindestmaß wird dem Einzelnen überantwortet.</a:t>
            </a:r>
            <a:endParaRPr lang="de-DE" sz="2800" b="0" strike="noStrike" spc="-1">
              <a:latin typeface="Arial"/>
            </a:endParaRPr>
          </a:p>
          <a:p>
            <a:pPr>
              <a:lnSpc>
                <a:spcPct val="90000"/>
              </a:lnSpc>
              <a:spcBef>
                <a:spcPts val="1001"/>
              </a:spcBef>
              <a:tabLst>
                <a:tab pos="0" algn="l"/>
              </a:tabLst>
            </a:pPr>
            <a:r>
              <a:rPr lang="de-DE" sz="2800" b="0" strike="noStrike" spc="-1">
                <a:solidFill>
                  <a:srgbClr val="000000"/>
                </a:solidFill>
                <a:latin typeface="Calibri"/>
              </a:rPr>
              <a:t>Wer keinerlei verdächtige Symptome hat und sich wirklich gesund fühlt, darf sich in seiner freien Woche frei und uneingeschränkt bewegen.</a:t>
            </a:r>
            <a:endParaRPr lang="de-DE" sz="2800" b="0" strike="noStrike" spc="-1">
              <a:latin typeface="Arial"/>
            </a:endParaRPr>
          </a:p>
          <a:p>
            <a:pPr>
              <a:lnSpc>
                <a:spcPct val="90000"/>
              </a:lnSpc>
              <a:spcBef>
                <a:spcPts val="1001"/>
              </a:spcBef>
              <a:tabLst>
                <a:tab pos="0" algn="l"/>
              </a:tabLst>
            </a:pPr>
            <a:r>
              <a:rPr lang="de-DE" sz="2800" b="0" strike="noStrike" spc="-1">
                <a:solidFill>
                  <a:srgbClr val="000000"/>
                </a:solidFill>
                <a:latin typeface="Calibri"/>
              </a:rPr>
              <a:t>In seiner passiven Woche hat er alle Außenkontakte zu unterlassen mit Ausnahme von Arbeit und Schule und der Fahrt dorthin sowie in dringenden unaufschiebbaren Notfällen.</a:t>
            </a: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8. Infektionsverdacht</a:t>
            </a:r>
            <a:endParaRPr lang="de-DE" sz="4000" b="0" strike="noStrike" spc="-1">
              <a:latin typeface="Arial"/>
            </a:endParaRPr>
          </a:p>
        </p:txBody>
      </p:sp>
      <p:sp>
        <p:nvSpPr>
          <p:cNvPr id="67"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a:solidFill>
                  <a:srgbClr val="000000"/>
                </a:solidFill>
                <a:latin typeface="Calibri"/>
              </a:rPr>
              <a:t>Wer Corona-verdächtige Symptome hat, </a:t>
            </a:r>
            <a:endParaRPr lang="de-DE" sz="2800" b="0" strike="noStrike" spc="-1">
              <a:latin typeface="Arial"/>
            </a:endParaRPr>
          </a:p>
          <a:p>
            <a:pPr marL="228600" indent="-227880">
              <a:lnSpc>
                <a:spcPct val="90000"/>
              </a:lnSpc>
              <a:spcBef>
                <a:spcPts val="1001"/>
              </a:spcBef>
              <a:buClr>
                <a:srgbClr val="000000"/>
              </a:buClr>
              <a:buFont typeface="Arial"/>
              <a:buChar char="•"/>
              <a:tabLst>
                <a:tab pos="0" algn="l"/>
              </a:tabLst>
            </a:pPr>
            <a:r>
              <a:rPr lang="de-DE" sz="2800" b="0" strike="noStrike" spc="-1">
                <a:solidFill>
                  <a:srgbClr val="000000"/>
                </a:solidFill>
                <a:latin typeface="Calibri"/>
              </a:rPr>
              <a:t>bleibt zu Hause, egal ob er sich in seiner aktiven oder in seiner inaktiven Woche befindet, und</a:t>
            </a:r>
            <a:endParaRPr lang="de-DE" sz="2800" b="0" strike="noStrike" spc="-1">
              <a:latin typeface="Arial"/>
            </a:endParaRPr>
          </a:p>
          <a:p>
            <a:pPr marL="228600" indent="-227880">
              <a:lnSpc>
                <a:spcPct val="90000"/>
              </a:lnSpc>
              <a:spcBef>
                <a:spcPts val="1001"/>
              </a:spcBef>
              <a:buClr>
                <a:srgbClr val="000000"/>
              </a:buClr>
              <a:buFont typeface="Arial"/>
              <a:buChar char="•"/>
              <a:tabLst>
                <a:tab pos="0" algn="l"/>
              </a:tabLst>
            </a:pPr>
            <a:r>
              <a:rPr lang="de-DE" sz="2800" b="0" strike="noStrike" spc="-1">
                <a:solidFill>
                  <a:srgbClr val="000000"/>
                </a:solidFill>
                <a:latin typeface="Calibri"/>
              </a:rPr>
              <a:t>klärt eine mögliche Infektion durch Testung oder Diagnose durch den Hausarzt ab. </a:t>
            </a:r>
            <a:endParaRPr lang="de-DE" sz="2800" b="0" strike="noStrike" spc="-1">
              <a:latin typeface="Arial"/>
            </a:endParaRPr>
          </a:p>
          <a:p>
            <a:pPr>
              <a:lnSpc>
                <a:spcPct val="90000"/>
              </a:lnSpc>
              <a:spcBef>
                <a:spcPts val="1001"/>
              </a:spcBef>
              <a:tabLst>
                <a:tab pos="0" algn="l"/>
              </a:tabLst>
            </a:pPr>
            <a:r>
              <a:rPr lang="de-DE" sz="2800" b="0" strike="noStrike" spc="-1">
                <a:solidFill>
                  <a:srgbClr val="000000"/>
                </a:solidFill>
                <a:latin typeface="Calibri"/>
              </a:rPr>
              <a:t>Erkrankte Menschen mit Symptomen in Heimquarantäne dürfen nicht gekündigt oder entlassen, nicht finanziell benachteiligt und auch sonst nicht diskriminiert werden.</a:t>
            </a: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9. Weitere Schutz- und Vorsichtsmaßnahmen</a:t>
            </a:r>
            <a:endParaRPr lang="de-DE" sz="4000" b="0" strike="noStrike" spc="-1">
              <a:latin typeface="Arial"/>
            </a:endParaRPr>
          </a:p>
        </p:txBody>
      </p:sp>
      <p:sp>
        <p:nvSpPr>
          <p:cNvPr id="69"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a:solidFill>
                  <a:srgbClr val="000000"/>
                </a:solidFill>
                <a:latin typeface="Calibri"/>
              </a:rPr>
              <a:t>Die üblichen Schutz- und Vorsichtsmaßnahmen wie Abstand, Gesichtsmasken, Hygiene usw. sollen von fixen Vorgaben in dringende Empfehlungen verändert und wieder mehr in die Eigenverantwortung des Einzelnen gelegt werden. </a:t>
            </a:r>
            <a:endParaRPr lang="de-DE" sz="2800" b="0" strike="noStrike" spc="-1">
              <a:latin typeface="Arial"/>
            </a:endParaRPr>
          </a:p>
          <a:p>
            <a:pPr>
              <a:lnSpc>
                <a:spcPct val="90000"/>
              </a:lnSpc>
              <a:spcBef>
                <a:spcPts val="1001"/>
              </a:spcBef>
              <a:tabLst>
                <a:tab pos="0" algn="l"/>
              </a:tabLst>
            </a:pPr>
            <a:r>
              <a:rPr lang="de-DE" sz="2800" b="0" strike="noStrike" spc="-1">
                <a:solidFill>
                  <a:srgbClr val="000000"/>
                </a:solidFill>
                <a:latin typeface="Calibri"/>
              </a:rPr>
              <a:t>Die behördlichen Verordnungen können so wesentlich vereinfacht und auf das notwendige Maß zurückgenommen werden.</a:t>
            </a: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10. Ausnahmen</a:t>
            </a:r>
            <a:endParaRPr lang="de-DE" sz="4000" b="0" strike="noStrike" spc="-1">
              <a:latin typeface="Arial"/>
            </a:endParaRPr>
          </a:p>
        </p:txBody>
      </p:sp>
      <p:sp>
        <p:nvSpPr>
          <p:cNvPr id="71"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a:solidFill>
                  <a:srgbClr val="000000"/>
                </a:solidFill>
                <a:latin typeface="Calibri"/>
              </a:rPr>
              <a:t>In dringenden Notfällen kann von der gewählten Freizeitgruppe entweder am nächstfolgenden Montag in die andere Gruppe wechselt werden oder – eventuell behördlich gewährte – einmalige Ausnahmen zur kurzfristigen Unterbrechung der inaktiven Freizeitwoche bewilligt werden.</a:t>
            </a: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11. Testen und Impfen</a:t>
            </a:r>
            <a:endParaRPr lang="de-DE" sz="4000" b="0" strike="noStrike" spc="-1">
              <a:latin typeface="Arial"/>
            </a:endParaRPr>
          </a:p>
        </p:txBody>
      </p:sp>
      <p:sp>
        <p:nvSpPr>
          <p:cNvPr id="73"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a:solidFill>
                  <a:srgbClr val="000000"/>
                </a:solidFill>
                <a:latin typeface="Calibri"/>
              </a:rPr>
              <a:t>Die bestehenden Pläne zum Testen und Impfen sollten an den OPENup und die Infektionsentwicklung angepasst und mehr in die Eigenverantwortung der Einzelnen übertragen werden, um Wirksamkeit, Akzeptanz und letztlich den Erfolg zu sichern.</a:t>
            </a: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Ein Aufruf an UNS ALLE </a:t>
            </a:r>
            <a:endParaRPr lang="de-DE" sz="4000" b="0" strike="noStrike" spc="-1">
              <a:latin typeface="Arial"/>
            </a:endParaRPr>
          </a:p>
        </p:txBody>
      </p:sp>
      <p:sp>
        <p:nvSpPr>
          <p:cNvPr id="75"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a:solidFill>
                  <a:srgbClr val="000000"/>
                </a:solidFill>
                <a:latin typeface="Calibri"/>
              </a:rPr>
              <a:t>Dieses im Grunde einfache System können wir mit gutem Willen und gegenseitigem Vertrauen relativ schnell und einfach umsetzen: </a:t>
            </a:r>
            <a:endParaRPr lang="de-DE" sz="2800" b="0" strike="noStrike" spc="-1">
              <a:latin typeface="Arial"/>
            </a:endParaRPr>
          </a:p>
          <a:p>
            <a:pPr>
              <a:lnSpc>
                <a:spcPct val="90000"/>
              </a:lnSpc>
              <a:spcBef>
                <a:spcPts val="1001"/>
              </a:spcBef>
              <a:tabLst>
                <a:tab pos="0" algn="l"/>
              </a:tabLst>
            </a:pPr>
            <a:r>
              <a:rPr lang="de-DE" sz="2800" b="0" strike="noStrike" spc="-1">
                <a:solidFill>
                  <a:srgbClr val="000000"/>
                </a:solidFill>
                <a:latin typeface="Calibri"/>
              </a:rPr>
              <a:t>Genau genommen muss sich nur jeder Mensch in Österreich in eine der 2 Freizeitgruppen und in Arbeits- oder Klassengruppen einordnen (lassen). Und dann diszipliniert die Spielregeln einhalten, solange die Zweiteilung der Freizeitwelt nötig ist.</a:t>
            </a:r>
            <a:endParaRPr lang="de-DE" sz="2800" b="0" strike="noStrike" spc="-1">
              <a:latin typeface="Arial"/>
            </a:endParaRPr>
          </a:p>
          <a:p>
            <a:pPr>
              <a:lnSpc>
                <a:spcPct val="90000"/>
              </a:lnSpc>
              <a:spcBef>
                <a:spcPts val="1001"/>
              </a:spcBef>
              <a:tabLst>
                <a:tab pos="0" algn="l"/>
              </a:tabLst>
            </a:pPr>
            <a:r>
              <a:rPr lang="de-DE" sz="2800" b="0" strike="noStrike" spc="-1">
                <a:solidFill>
                  <a:srgbClr val="CC0000"/>
                </a:solidFill>
                <a:latin typeface="Calibri"/>
              </a:rPr>
              <a:t>Als Belohnung winkt die schnelle, weitgehende und dabei möglichst sichere und nachhaltige Neu-Öffnung unseres sozialen und wirtschaftlichen Lebens bei gleichzeitigem deutlichem Rückgang der Infektionsgefahr:</a:t>
            </a:r>
            <a:endParaRPr lang="de-DE" sz="2800" b="0" strike="noStrike" spc="-1">
              <a:latin typeface="Arial"/>
            </a:endParaRPr>
          </a:p>
          <a:p>
            <a:pPr>
              <a:lnSpc>
                <a:spcPct val="90000"/>
              </a:lnSpc>
              <a:spcBef>
                <a:spcPts val="1001"/>
              </a:spcBef>
              <a:tabLst>
                <a:tab pos="0" algn="l"/>
              </a:tabLst>
            </a:pPr>
            <a:r>
              <a:rPr lang="de-DE" sz="2800" b="1" strike="noStrike" spc="-1">
                <a:solidFill>
                  <a:srgbClr val="CC0000"/>
                </a:solidFill>
                <a:latin typeface="Calibri"/>
              </a:rPr>
              <a:t>MEHR FREIHEIT im Leben und MEHR SICHERHEIT vor einer Infektion!</a:t>
            </a: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OPENup – das Konzept</a:t>
            </a:r>
            <a:endParaRPr lang="de-DE" sz="4000" b="0" strike="noStrike" spc="-1">
              <a:latin typeface="Arial"/>
            </a:endParaRPr>
          </a:p>
        </p:txBody>
      </p:sp>
      <p:sp>
        <p:nvSpPr>
          <p:cNvPr id="43" name="Inhaltsplatzhalter 4"/>
          <p:cNvSpPr/>
          <p:nvPr/>
        </p:nvSpPr>
        <p:spPr>
          <a:xfrm>
            <a:off x="838080" y="1257480"/>
            <a:ext cx="10514880" cy="5099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88000" lnSpcReduction="20000"/>
          </a:bodyPr>
          <a:lstStyle/>
          <a:p>
            <a:pPr>
              <a:lnSpc>
                <a:spcPct val="90000"/>
              </a:lnSpc>
              <a:spcBef>
                <a:spcPts val="1001"/>
              </a:spcBef>
              <a:tabLst>
                <a:tab pos="0" algn="l"/>
              </a:tabLst>
            </a:pPr>
            <a:r>
              <a:rPr lang="de-DE" sz="3200" b="0" strike="noStrike" spc="-1" dirty="0">
                <a:solidFill>
                  <a:srgbClr val="000000"/>
                </a:solidFill>
                <a:latin typeface="Calibri"/>
              </a:rPr>
              <a:t>Ein Konzept für einen Öffnungsplan, der</a:t>
            </a:r>
            <a:endParaRPr lang="de-DE" sz="3200" b="0" strike="noStrike" spc="-1" dirty="0">
              <a:latin typeface="Arial"/>
            </a:endParaRPr>
          </a:p>
          <a:p>
            <a:pPr marL="228600" indent="-227880">
              <a:lnSpc>
                <a:spcPct val="90000"/>
              </a:lnSpc>
              <a:spcBef>
                <a:spcPts val="1001"/>
              </a:spcBef>
              <a:buClr>
                <a:srgbClr val="000000"/>
              </a:buClr>
              <a:buFont typeface="Arial"/>
              <a:buChar char="•"/>
              <a:tabLst>
                <a:tab pos="0" algn="l"/>
              </a:tabLst>
            </a:pPr>
            <a:r>
              <a:rPr lang="de-DE" sz="3200" b="0" strike="noStrike" spc="-1" dirty="0" smtClean="0">
                <a:solidFill>
                  <a:srgbClr val="000000"/>
                </a:solidFill>
                <a:latin typeface="Calibri"/>
              </a:rPr>
              <a:t>die aktuelle Corona-Welle möglichst schnell, schonend und nachhaltig beenden kann </a:t>
            </a:r>
          </a:p>
          <a:p>
            <a:pPr marL="228600" indent="-227880">
              <a:lnSpc>
                <a:spcPct val="90000"/>
              </a:lnSpc>
              <a:spcBef>
                <a:spcPts val="1001"/>
              </a:spcBef>
              <a:buClr>
                <a:srgbClr val="000000"/>
              </a:buClr>
              <a:buFont typeface="Arial"/>
              <a:buChar char="•"/>
              <a:tabLst>
                <a:tab pos="0" algn="l"/>
              </a:tabLst>
            </a:pPr>
            <a:r>
              <a:rPr lang="de-DE" sz="3200" b="0" strike="noStrike" spc="-1" dirty="0" smtClean="0">
                <a:solidFill>
                  <a:srgbClr val="000000"/>
                </a:solidFill>
                <a:latin typeface="Calibri"/>
              </a:rPr>
              <a:t>die Neuinfektionen durch eine neue Strategie rasch und wirksam eindämmen kann </a:t>
            </a:r>
          </a:p>
          <a:p>
            <a:pPr marL="228600" indent="-227880">
              <a:lnSpc>
                <a:spcPct val="90000"/>
              </a:lnSpc>
              <a:spcBef>
                <a:spcPts val="1001"/>
              </a:spcBef>
              <a:buClr>
                <a:srgbClr val="000000"/>
              </a:buClr>
              <a:buFont typeface="Arial"/>
              <a:buChar char="•"/>
              <a:tabLst>
                <a:tab pos="0" algn="l"/>
              </a:tabLst>
            </a:pPr>
            <a:r>
              <a:rPr lang="de-DE" sz="3200" b="0" strike="noStrike" spc="-1" dirty="0" smtClean="0">
                <a:solidFill>
                  <a:srgbClr val="000000"/>
                </a:solidFill>
                <a:latin typeface="Calibri"/>
              </a:rPr>
              <a:t>dadurch viele neue Krankenhausaufenthalte und Todesfälle vermeiden kann </a:t>
            </a:r>
          </a:p>
          <a:p>
            <a:pPr marL="228600" indent="-227880">
              <a:lnSpc>
                <a:spcPct val="90000"/>
              </a:lnSpc>
              <a:spcBef>
                <a:spcPts val="1001"/>
              </a:spcBef>
              <a:buClr>
                <a:srgbClr val="000000"/>
              </a:buClr>
              <a:buFont typeface="Arial"/>
              <a:buChar char="•"/>
              <a:tabLst>
                <a:tab pos="0" algn="l"/>
              </a:tabLst>
            </a:pPr>
            <a:r>
              <a:rPr lang="de-DE" sz="3200" b="0" strike="noStrike" spc="-1" dirty="0" smtClean="0">
                <a:solidFill>
                  <a:srgbClr val="000000"/>
                </a:solidFill>
                <a:latin typeface="Calibri"/>
              </a:rPr>
              <a:t>den individuellen und sozialen Bedürfnissen der Menschen weitestgehend entgegenkommt </a:t>
            </a:r>
          </a:p>
          <a:p>
            <a:pPr marL="228600" indent="-227880">
              <a:lnSpc>
                <a:spcPct val="90000"/>
              </a:lnSpc>
              <a:spcBef>
                <a:spcPts val="1001"/>
              </a:spcBef>
              <a:buClr>
                <a:srgbClr val="000000"/>
              </a:buClr>
              <a:buFont typeface="Arial"/>
              <a:buChar char="•"/>
              <a:tabLst>
                <a:tab pos="0" algn="l"/>
              </a:tabLst>
            </a:pPr>
            <a:r>
              <a:rPr lang="de-DE" sz="3200" b="0" strike="noStrike" spc="-1" dirty="0" smtClean="0">
                <a:solidFill>
                  <a:srgbClr val="000000"/>
                </a:solidFill>
                <a:latin typeface="Calibri"/>
              </a:rPr>
              <a:t>ein Wiederaufleben der darniederliegenden Teile der Wirtschaft ermöglicht </a:t>
            </a:r>
          </a:p>
          <a:p>
            <a:pPr marL="228600" indent="-227880">
              <a:lnSpc>
                <a:spcPct val="90000"/>
              </a:lnSpc>
              <a:spcBef>
                <a:spcPts val="1001"/>
              </a:spcBef>
              <a:buClr>
                <a:srgbClr val="000000"/>
              </a:buClr>
              <a:buFont typeface="Arial"/>
              <a:buChar char="•"/>
              <a:tabLst>
                <a:tab pos="0" algn="l"/>
              </a:tabLst>
            </a:pPr>
            <a:r>
              <a:rPr lang="de-DE" sz="3200" b="0" strike="noStrike" spc="-1" dirty="0" smtClean="0">
                <a:solidFill>
                  <a:srgbClr val="000000"/>
                </a:solidFill>
                <a:latin typeface="Calibri"/>
              </a:rPr>
              <a:t>die Explosion der beginnenden neuen Welle verhindern, sie abflachen und verkürzen kann</a:t>
            </a:r>
            <a:r>
              <a:rPr lang="de-DE" sz="2800" b="0" strike="noStrike" spc="-1" dirty="0" smtClean="0">
                <a:solidFill>
                  <a:srgbClr val="000000"/>
                </a:solidFill>
                <a:latin typeface="Calibri"/>
              </a:rPr>
              <a:t> </a:t>
            </a:r>
            <a:endParaRPr lang="de-DE" sz="2800" b="0" strike="noStrike" spc="-1" dirty="0">
              <a:latin typeface="Arial"/>
            </a:endParaRPr>
          </a:p>
          <a:p>
            <a:pPr>
              <a:lnSpc>
                <a:spcPct val="90000"/>
              </a:lnSpc>
              <a:spcBef>
                <a:spcPts val="1001"/>
              </a:spcBef>
              <a:tabLst>
                <a:tab pos="0" algn="l"/>
              </a:tabLst>
            </a:pPr>
            <a:endParaRPr lang="de-DE" sz="2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auf einen Blick</a:t>
            </a:r>
            <a:endParaRPr lang="de-DE" sz="4000" b="0" strike="noStrike" spc="-1">
              <a:latin typeface="Arial"/>
            </a:endParaRPr>
          </a:p>
        </p:txBody>
      </p:sp>
      <p:sp>
        <p:nvSpPr>
          <p:cNvPr id="45"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228600" indent="-227880">
              <a:lnSpc>
                <a:spcPct val="90000"/>
              </a:lnSpc>
              <a:spcBef>
                <a:spcPts val="1001"/>
              </a:spcBef>
              <a:buClr>
                <a:srgbClr val="000000"/>
              </a:buClr>
              <a:buFont typeface="Arial"/>
              <a:buChar char="•"/>
            </a:pPr>
            <a:r>
              <a:rPr lang="de-DE" sz="2800" b="0" strike="noStrike" spc="-1" dirty="0">
                <a:solidFill>
                  <a:srgbClr val="000000"/>
                </a:solidFill>
                <a:latin typeface="Calibri"/>
              </a:rPr>
              <a:t>Beendigung des flächendeckenden </a:t>
            </a:r>
            <a:r>
              <a:rPr lang="de-DE" sz="2800" b="0" strike="noStrike" spc="-1" dirty="0" err="1">
                <a:solidFill>
                  <a:srgbClr val="000000"/>
                </a:solidFill>
                <a:latin typeface="Calibri"/>
              </a:rPr>
              <a:t>Lockdowns</a:t>
            </a:r>
            <a:r>
              <a:rPr lang="de-DE" sz="2800" b="0" strike="noStrike" spc="-1" dirty="0">
                <a:solidFill>
                  <a:srgbClr val="000000"/>
                </a:solidFill>
                <a:latin typeface="Calibri"/>
              </a:rPr>
              <a:t> für alle Bereiche</a:t>
            </a:r>
            <a:endParaRPr lang="de-DE" sz="2800" b="0" strike="noStrike" spc="-1" dirty="0">
              <a:latin typeface="Arial"/>
            </a:endParaRPr>
          </a:p>
          <a:p>
            <a:pPr marL="228600" indent="-227880">
              <a:lnSpc>
                <a:spcPct val="90000"/>
              </a:lnSpc>
              <a:spcBef>
                <a:spcPts val="1001"/>
              </a:spcBef>
              <a:buClr>
                <a:srgbClr val="000000"/>
              </a:buClr>
              <a:buFont typeface="Arial"/>
              <a:buChar char="•"/>
            </a:pPr>
            <a:r>
              <a:rPr lang="de-DE" sz="2800" b="0" strike="noStrike" spc="-1" dirty="0">
                <a:solidFill>
                  <a:srgbClr val="000000"/>
                </a:solidFill>
                <a:latin typeface="Calibri"/>
              </a:rPr>
              <a:t>Freizeitwelt: Bildung von 2 Gruppen der gesamten Bevölkerung</a:t>
            </a:r>
            <a:endParaRPr lang="de-DE" sz="2800" b="0" strike="noStrike" spc="-1" dirty="0">
              <a:latin typeface="Arial"/>
            </a:endParaRPr>
          </a:p>
          <a:p>
            <a:pPr marL="228600" indent="-227880">
              <a:lnSpc>
                <a:spcPct val="90000"/>
              </a:lnSpc>
              <a:spcBef>
                <a:spcPts val="1001"/>
              </a:spcBef>
              <a:buClr>
                <a:srgbClr val="000000"/>
              </a:buClr>
              <a:buFont typeface="Arial"/>
              <a:buChar char="•"/>
            </a:pPr>
            <a:r>
              <a:rPr lang="de-DE" sz="2800" b="0" strike="noStrike" spc="-1" dirty="0">
                <a:solidFill>
                  <a:srgbClr val="000000"/>
                </a:solidFill>
                <a:latin typeface="Calibri"/>
              </a:rPr>
              <a:t>Arbeitswelt: Bildung von mindestens 2 Arbeitsgruppen in jedem Betrieb und jedem Arbeitsteam, in jeder Schule und jeder Schulklasse</a:t>
            </a:r>
            <a:endParaRPr lang="de-DE" sz="2800" b="0" strike="noStrike" spc="-1" dirty="0">
              <a:latin typeface="Arial"/>
            </a:endParaRPr>
          </a:p>
          <a:p>
            <a:pPr marL="228600" indent="-227880">
              <a:lnSpc>
                <a:spcPct val="90000"/>
              </a:lnSpc>
              <a:spcBef>
                <a:spcPts val="1001"/>
              </a:spcBef>
              <a:buClr>
                <a:srgbClr val="000000"/>
              </a:buClr>
              <a:buFont typeface="Arial"/>
              <a:buChar char="•"/>
            </a:pPr>
            <a:r>
              <a:rPr lang="de-DE" sz="2800" b="0" strike="noStrike" spc="-1" dirty="0">
                <a:solidFill>
                  <a:srgbClr val="000000"/>
                </a:solidFill>
                <a:latin typeface="Calibri"/>
              </a:rPr>
              <a:t>Dezentrale selbstorganisierte Bildung und stufenweise Abstimmung dieser Gruppeneinteilungen in Arbeitswelt und Freizeitwelt</a:t>
            </a:r>
            <a:endParaRPr lang="de-DE" sz="2800" b="0" strike="noStrike" spc="-1" dirty="0">
              <a:latin typeface="Arial"/>
            </a:endParaRPr>
          </a:p>
          <a:p>
            <a:pPr marL="228600" indent="-227880">
              <a:lnSpc>
                <a:spcPct val="90000"/>
              </a:lnSpc>
              <a:spcBef>
                <a:spcPts val="1001"/>
              </a:spcBef>
              <a:buClr>
                <a:srgbClr val="000000"/>
              </a:buClr>
              <a:buFont typeface="Arial"/>
              <a:buChar char="•"/>
            </a:pPr>
            <a:r>
              <a:rPr lang="de-DE" sz="2800" b="0" strike="noStrike" spc="-1" dirty="0">
                <a:solidFill>
                  <a:srgbClr val="000000"/>
                </a:solidFill>
                <a:latin typeface="Calibri"/>
              </a:rPr>
              <a:t>Behördliche Steuerung und Kontrolle nur in Ausnahmefällen und bei Missbrauch</a:t>
            </a:r>
            <a:endParaRPr lang="de-DE" sz="2800" b="0" strike="noStrike" spc="-1" dirty="0">
              <a:latin typeface="Arial"/>
            </a:endParaRPr>
          </a:p>
          <a:p>
            <a:pPr marL="228600" indent="-227880">
              <a:lnSpc>
                <a:spcPct val="90000"/>
              </a:lnSpc>
              <a:spcBef>
                <a:spcPts val="1001"/>
              </a:spcBef>
              <a:buClr>
                <a:srgbClr val="000000"/>
              </a:buClr>
              <a:buFont typeface="Arial"/>
              <a:buChar char="•"/>
            </a:pPr>
            <a:r>
              <a:rPr lang="de-DE" sz="2800" b="0" strike="noStrike" spc="-1" dirty="0">
                <a:solidFill>
                  <a:srgbClr val="000000"/>
                </a:solidFill>
                <a:latin typeface="Calibri"/>
              </a:rPr>
              <a:t>Eigenverantwortung und diszipliniertes Einhalten der Spielregeln</a:t>
            </a:r>
            <a:endParaRPr lang="de-DE" sz="2800" b="0" strike="noStrike" spc="-1" dirty="0">
              <a:latin typeface="Arial"/>
            </a:endParaRPr>
          </a:p>
          <a:p>
            <a:pPr marL="228600" indent="-227880">
              <a:lnSpc>
                <a:spcPct val="90000"/>
              </a:lnSpc>
              <a:spcBef>
                <a:spcPts val="1001"/>
              </a:spcBef>
              <a:buClr>
                <a:srgbClr val="000000"/>
              </a:buClr>
              <a:buFont typeface="Arial"/>
              <a:buChar char="•"/>
            </a:pPr>
            <a:r>
              <a:rPr lang="de-DE" sz="2800" b="0" strike="noStrike" spc="-1" dirty="0">
                <a:solidFill>
                  <a:srgbClr val="000000"/>
                </a:solidFill>
                <a:latin typeface="Calibri"/>
              </a:rPr>
              <a:t>Gegenseitiges Vertrauen statt weiterer Spaltung der Gesellschaft</a:t>
            </a:r>
            <a:endParaRPr lang="de-DE" sz="2800" b="0" strike="noStrike" spc="-1" dirty="0">
              <a:latin typeface="Arial"/>
            </a:endParaRPr>
          </a:p>
          <a:p>
            <a:pPr>
              <a:lnSpc>
                <a:spcPct val="90000"/>
              </a:lnSpc>
              <a:spcBef>
                <a:spcPts val="1001"/>
              </a:spcBef>
            </a:pPr>
            <a:endParaRPr lang="de-DE" sz="2800" b="0" strike="noStrike" spc="-1" dirty="0">
              <a:latin typeface="Arial"/>
            </a:endParaRPr>
          </a:p>
          <a:p>
            <a:pPr>
              <a:lnSpc>
                <a:spcPct val="90000"/>
              </a:lnSpc>
              <a:spcBef>
                <a:spcPts val="1001"/>
              </a:spcBef>
              <a:tabLst>
                <a:tab pos="0" algn="l"/>
              </a:tabLst>
            </a:pPr>
            <a:endParaRPr lang="de-DE" sz="2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die wichtigsten Wirkungen</a:t>
            </a:r>
            <a:endParaRPr lang="de-DE" sz="4000" b="0" strike="noStrike" spc="-1">
              <a:latin typeface="Arial"/>
            </a:endParaRPr>
          </a:p>
        </p:txBody>
      </p:sp>
      <p:sp>
        <p:nvSpPr>
          <p:cNvPr id="47"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228600" indent="-227880">
              <a:lnSpc>
                <a:spcPct val="90000"/>
              </a:lnSpc>
              <a:spcBef>
                <a:spcPts val="1001"/>
              </a:spcBef>
              <a:buClr>
                <a:srgbClr val="000000"/>
              </a:buClr>
              <a:buFont typeface="Arial"/>
              <a:buChar char="•"/>
            </a:pPr>
            <a:r>
              <a:rPr lang="de-DE" sz="2800" b="0" strike="noStrike" spc="-1" dirty="0">
                <a:solidFill>
                  <a:srgbClr val="000000"/>
                </a:solidFill>
                <a:latin typeface="Calibri"/>
              </a:rPr>
              <a:t>Viele unbemerkte </a:t>
            </a:r>
            <a:r>
              <a:rPr lang="de-DE" sz="2800" b="0" strike="noStrike" spc="-1" dirty="0" err="1">
                <a:solidFill>
                  <a:srgbClr val="000000"/>
                </a:solidFill>
                <a:latin typeface="Calibri"/>
              </a:rPr>
              <a:t>Superspreader</a:t>
            </a:r>
            <a:r>
              <a:rPr lang="de-DE" sz="2800" b="0" strike="noStrike" spc="-1" dirty="0">
                <a:solidFill>
                  <a:srgbClr val="000000"/>
                </a:solidFill>
                <a:latin typeface="Calibri"/>
              </a:rPr>
              <a:t> werden „automatisch“ entdeckt: </a:t>
            </a:r>
            <a:r>
              <a:rPr dirty="0"/>
              <a:t/>
            </a:r>
            <a:br>
              <a:rPr dirty="0"/>
            </a:br>
            <a:r>
              <a:rPr lang="de-DE" sz="2800" b="0" strike="noStrike" spc="-1" dirty="0">
                <a:solidFill>
                  <a:srgbClr val="000000"/>
                </a:solidFill>
                <a:latin typeface="Calibri"/>
              </a:rPr>
              <a:t>durch den wöchentlichen Wechsel in der Freizeitwelt, der mit 7 Tagen an den Corona-Infektions-Zyklus angepasst ist, und </a:t>
            </a:r>
            <a:r>
              <a:rPr lang="de-DE" sz="2800" b="0" strike="noStrike" spc="-1" dirty="0" smtClean="0">
                <a:solidFill>
                  <a:srgbClr val="000000"/>
                </a:solidFill>
                <a:latin typeface="Calibri"/>
              </a:rPr>
              <a:t>durch </a:t>
            </a:r>
            <a:r>
              <a:rPr lang="de-DE" sz="2800" b="0" strike="noStrike" spc="-1" dirty="0">
                <a:solidFill>
                  <a:srgbClr val="000000"/>
                </a:solidFill>
                <a:latin typeface="Calibri"/>
              </a:rPr>
              <a:t>eine möglichst flächendeckende Aufteilung der Arbeitenden und Lernenden in getrennte Gruppen/Schichten/Klassen</a:t>
            </a:r>
            <a:endParaRPr lang="de-DE" sz="2800" b="0" strike="noStrike" spc="-1" dirty="0">
              <a:latin typeface="Arial"/>
            </a:endParaRPr>
          </a:p>
          <a:p>
            <a:pPr marL="228600" indent="-227880">
              <a:lnSpc>
                <a:spcPct val="90000"/>
              </a:lnSpc>
              <a:spcBef>
                <a:spcPts val="1001"/>
              </a:spcBef>
              <a:buClr>
                <a:srgbClr val="000000"/>
              </a:buClr>
              <a:buFont typeface="Arial"/>
              <a:buChar char="•"/>
            </a:pPr>
            <a:r>
              <a:rPr lang="de-DE" sz="2800" b="0" strike="noStrike" spc="-1" dirty="0">
                <a:solidFill>
                  <a:srgbClr val="000000"/>
                </a:solidFill>
                <a:latin typeface="Calibri"/>
              </a:rPr>
              <a:t>die Anzahl der Neuinfektionen und die daraus abgeleiteten Kennzahlen werden dadurch relativ schnell sinken (auf bis zu 25%).</a:t>
            </a:r>
            <a:endParaRPr lang="de-DE" sz="2800" b="0" strike="noStrike" spc="-1" dirty="0">
              <a:latin typeface="Arial"/>
            </a:endParaRPr>
          </a:p>
          <a:p>
            <a:pPr marL="228600" indent="-227880">
              <a:lnSpc>
                <a:spcPct val="90000"/>
              </a:lnSpc>
              <a:spcBef>
                <a:spcPts val="1001"/>
              </a:spcBef>
              <a:buClr>
                <a:srgbClr val="000000"/>
              </a:buClr>
              <a:buFont typeface="Arial"/>
              <a:buChar char="•"/>
            </a:pPr>
            <a:r>
              <a:rPr lang="de-DE" sz="2800" b="0" strike="noStrike" spc="-1" dirty="0">
                <a:solidFill>
                  <a:srgbClr val="000000"/>
                </a:solidFill>
                <a:latin typeface="Calibri"/>
              </a:rPr>
              <a:t>die Zahl der vermeidbaren zusätzlichen Todesfälle kann dramatisch sinken (auf unter 20%)</a:t>
            </a:r>
            <a:endParaRPr lang="de-DE" sz="2800" b="0" strike="noStrike" spc="-1" dirty="0">
              <a:latin typeface="Arial"/>
            </a:endParaRPr>
          </a:p>
          <a:p>
            <a:pPr marL="228600" indent="-227880">
              <a:lnSpc>
                <a:spcPct val="90000"/>
              </a:lnSpc>
              <a:spcBef>
                <a:spcPts val="1001"/>
              </a:spcBef>
              <a:buClr>
                <a:srgbClr val="000000"/>
              </a:buClr>
              <a:buFont typeface="Arial"/>
              <a:buChar char="•"/>
            </a:pPr>
            <a:r>
              <a:rPr lang="de-DE" sz="2800" b="0" strike="noStrike" spc="-1" dirty="0">
                <a:solidFill>
                  <a:srgbClr val="000000"/>
                </a:solidFill>
                <a:latin typeface="Calibri"/>
              </a:rPr>
              <a:t>künftige Spitzenbelastungen von Spitälern und Intensivstationen können verhindert oder gemildert </a:t>
            </a:r>
            <a:r>
              <a:rPr lang="de-DE" sz="2800" b="0" strike="noStrike" spc="-1" dirty="0" smtClean="0">
                <a:solidFill>
                  <a:srgbClr val="000000"/>
                </a:solidFill>
                <a:latin typeface="Calibri"/>
              </a:rPr>
              <a:t>werden</a:t>
            </a:r>
          </a:p>
          <a:p>
            <a:pPr marL="228600" indent="-227880">
              <a:lnSpc>
                <a:spcPct val="90000"/>
              </a:lnSpc>
              <a:spcBef>
                <a:spcPts val="1001"/>
              </a:spcBef>
              <a:buClr>
                <a:srgbClr val="000000"/>
              </a:buClr>
              <a:buFont typeface="Arial"/>
              <a:buChar char="•"/>
            </a:pPr>
            <a:r>
              <a:rPr lang="de-DE" sz="2800" spc="-1" dirty="0" smtClean="0">
                <a:solidFill>
                  <a:srgbClr val="000000"/>
                </a:solidFill>
                <a:latin typeface="Calibri"/>
              </a:rPr>
              <a:t>diese </a:t>
            </a:r>
            <a:r>
              <a:rPr lang="de-DE" sz="2800" spc="-1" dirty="0">
                <a:solidFill>
                  <a:srgbClr val="000000"/>
                </a:solidFill>
                <a:latin typeface="Calibri"/>
              </a:rPr>
              <a:t>Strategie ist auch wirksam bei allfälligen Virus-Mutationen, solange diese nicht stark </a:t>
            </a:r>
            <a:r>
              <a:rPr lang="de-DE" sz="2800" spc="-1" dirty="0" smtClean="0">
                <a:solidFill>
                  <a:srgbClr val="000000"/>
                </a:solidFill>
                <a:latin typeface="Calibri"/>
              </a:rPr>
              <a:t>abweichende Latenzzeiten </a:t>
            </a:r>
            <a:r>
              <a:rPr lang="de-DE" sz="2800" spc="-1" dirty="0">
                <a:solidFill>
                  <a:srgbClr val="000000"/>
                </a:solidFill>
                <a:latin typeface="Calibri"/>
              </a:rPr>
              <a:t>haben</a:t>
            </a:r>
            <a:endParaRPr lang="de-DE" sz="2800" spc="-1" dirty="0">
              <a:solidFill>
                <a:srgbClr val="000000"/>
              </a:solidFill>
              <a:latin typeface="Calibri"/>
            </a:endParaRPr>
          </a:p>
          <a:p>
            <a:pPr>
              <a:lnSpc>
                <a:spcPct val="90000"/>
              </a:lnSpc>
              <a:spcBef>
                <a:spcPts val="1001"/>
              </a:spcBef>
              <a:tabLst>
                <a:tab pos="0" algn="l"/>
              </a:tabLst>
            </a:pPr>
            <a:endParaRPr lang="de-DE" sz="2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das Konzept im Detail</a:t>
            </a:r>
            <a:endParaRPr lang="de-DE" sz="4000" b="0" strike="noStrike" spc="-1">
              <a:latin typeface="Arial"/>
            </a:endParaRPr>
          </a:p>
        </p:txBody>
      </p:sp>
      <p:sp>
        <p:nvSpPr>
          <p:cNvPr id="49" name="Inhaltsplatzhalter 4"/>
          <p:cNvSpPr/>
          <p:nvPr/>
        </p:nvSpPr>
        <p:spPr>
          <a:xfrm>
            <a:off x="1080000" y="1122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514440" indent="-513720">
              <a:lnSpc>
                <a:spcPct val="90000"/>
              </a:lnSpc>
              <a:spcBef>
                <a:spcPts val="1001"/>
              </a:spcBef>
              <a:buClr>
                <a:srgbClr val="000000"/>
              </a:buClr>
              <a:buFont typeface="Calibri Light"/>
              <a:buAutoNum type="arabicPeriod"/>
            </a:pPr>
            <a:r>
              <a:rPr lang="de-DE" sz="2800" b="0" strike="noStrike" spc="-1" dirty="0">
                <a:solidFill>
                  <a:srgbClr val="000000"/>
                </a:solidFill>
                <a:latin typeface="Calibri"/>
              </a:rPr>
              <a:t>Grundsatzbeschluss</a:t>
            </a:r>
            <a:endParaRPr lang="de-DE" sz="2800" b="0" strike="noStrike" spc="-1" dirty="0">
              <a:latin typeface="Arial"/>
            </a:endParaRPr>
          </a:p>
          <a:p>
            <a:pPr marL="514440" indent="-513720">
              <a:lnSpc>
                <a:spcPct val="90000"/>
              </a:lnSpc>
              <a:spcBef>
                <a:spcPts val="1001"/>
              </a:spcBef>
              <a:buClr>
                <a:srgbClr val="000000"/>
              </a:buClr>
              <a:buFont typeface="Calibri Light"/>
              <a:buAutoNum type="arabicPeriod"/>
            </a:pPr>
            <a:r>
              <a:rPr lang="de-DE" sz="2800" b="0" strike="noStrike" spc="-1" dirty="0">
                <a:solidFill>
                  <a:srgbClr val="000000"/>
                </a:solidFill>
                <a:latin typeface="Calibri"/>
              </a:rPr>
              <a:t>Ausarbeitung</a:t>
            </a:r>
            <a:endParaRPr lang="de-DE" sz="2800" b="0" strike="noStrike" spc="-1" dirty="0">
              <a:latin typeface="Arial"/>
            </a:endParaRPr>
          </a:p>
          <a:p>
            <a:pPr marL="514440" indent="-513720">
              <a:lnSpc>
                <a:spcPct val="90000"/>
              </a:lnSpc>
              <a:spcBef>
                <a:spcPts val="1001"/>
              </a:spcBef>
              <a:buClr>
                <a:srgbClr val="000000"/>
              </a:buClr>
              <a:buFont typeface="Calibri Light"/>
              <a:buAutoNum type="arabicPeriod"/>
            </a:pPr>
            <a:r>
              <a:rPr lang="de-DE" sz="2800" b="0" strike="noStrike" spc="-1" dirty="0">
                <a:solidFill>
                  <a:srgbClr val="000000"/>
                </a:solidFill>
                <a:latin typeface="Calibri"/>
              </a:rPr>
              <a:t>Gruppeneinteilungen </a:t>
            </a:r>
            <a:r>
              <a:rPr lang="de-DE" sz="2800" b="0" i="1" strike="noStrike" spc="-1" dirty="0">
                <a:solidFill>
                  <a:srgbClr val="000000"/>
                </a:solidFill>
                <a:latin typeface="Calibri"/>
              </a:rPr>
              <a:t>in Arbeitswelt und Freizeitwelt</a:t>
            </a:r>
            <a:endParaRPr lang="de-DE" sz="2800" b="0" strike="noStrike" spc="-1" dirty="0">
              <a:latin typeface="Arial"/>
            </a:endParaRPr>
          </a:p>
          <a:p>
            <a:pPr marL="514440" indent="-513720">
              <a:lnSpc>
                <a:spcPct val="90000"/>
              </a:lnSpc>
              <a:spcBef>
                <a:spcPts val="1001"/>
              </a:spcBef>
              <a:buClr>
                <a:srgbClr val="000000"/>
              </a:buClr>
              <a:buFont typeface="Calibri Light"/>
              <a:buAutoNum type="arabicPeriod"/>
            </a:pPr>
            <a:r>
              <a:rPr lang="de-DE" sz="2800" b="0" strike="noStrike" spc="-1" dirty="0">
                <a:solidFill>
                  <a:srgbClr val="000000"/>
                </a:solidFill>
                <a:latin typeface="Calibri"/>
              </a:rPr>
              <a:t>Steuerung und wissenschaftliche Begleitung</a:t>
            </a:r>
            <a:endParaRPr lang="de-DE" sz="2800" b="0" strike="noStrike" spc="-1" dirty="0">
              <a:latin typeface="Arial"/>
            </a:endParaRPr>
          </a:p>
          <a:p>
            <a:pPr marL="514440" indent="-513720">
              <a:lnSpc>
                <a:spcPct val="90000"/>
              </a:lnSpc>
              <a:spcBef>
                <a:spcPts val="1001"/>
              </a:spcBef>
              <a:buClr>
                <a:srgbClr val="000000"/>
              </a:buClr>
              <a:buFont typeface="Calibri Light"/>
              <a:buAutoNum type="arabicPeriod"/>
            </a:pPr>
            <a:r>
              <a:rPr lang="de-DE" sz="2800" b="0" strike="noStrike" spc="-1" dirty="0" err="1" smtClean="0">
                <a:solidFill>
                  <a:srgbClr val="000000"/>
                </a:solidFill>
                <a:latin typeface="Calibri"/>
              </a:rPr>
              <a:t>Wocheneneinteilung</a:t>
            </a:r>
            <a:endParaRPr lang="de-DE" sz="2800" b="0" strike="noStrike" spc="-1" dirty="0" smtClean="0">
              <a:solidFill>
                <a:srgbClr val="000000"/>
              </a:solidFill>
              <a:latin typeface="Calibri"/>
            </a:endParaRPr>
          </a:p>
          <a:p>
            <a:pPr marL="514440" indent="-513720">
              <a:lnSpc>
                <a:spcPct val="90000"/>
              </a:lnSpc>
              <a:spcBef>
                <a:spcPts val="1001"/>
              </a:spcBef>
              <a:buClr>
                <a:srgbClr val="000000"/>
              </a:buClr>
              <a:buFont typeface="Calibri Light"/>
              <a:buAutoNum type="arabicPeriod"/>
            </a:pPr>
            <a:r>
              <a:rPr lang="de-DE" sz="2800" b="0" strike="noStrike" spc="-1" dirty="0" smtClean="0">
                <a:solidFill>
                  <a:srgbClr val="000000"/>
                </a:solidFill>
                <a:latin typeface="Calibri"/>
              </a:rPr>
              <a:t>Start </a:t>
            </a:r>
            <a:r>
              <a:rPr lang="de-DE" sz="2800" b="0" strike="noStrike" spc="-1" dirty="0">
                <a:solidFill>
                  <a:srgbClr val="000000"/>
                </a:solidFill>
                <a:latin typeface="Calibri"/>
              </a:rPr>
              <a:t>des </a:t>
            </a:r>
            <a:r>
              <a:rPr lang="de-DE" sz="2800" b="0" strike="noStrike" spc="-1" dirty="0" err="1">
                <a:solidFill>
                  <a:srgbClr val="000000"/>
                </a:solidFill>
                <a:latin typeface="Calibri"/>
              </a:rPr>
              <a:t>OPENup</a:t>
            </a:r>
            <a:endParaRPr lang="de-DE" sz="2800" b="0" strike="noStrike" spc="-1" dirty="0">
              <a:latin typeface="Arial"/>
            </a:endParaRPr>
          </a:p>
          <a:p>
            <a:pPr marL="514440" indent="-513720">
              <a:lnSpc>
                <a:spcPct val="90000"/>
              </a:lnSpc>
              <a:spcBef>
                <a:spcPts val="1001"/>
              </a:spcBef>
              <a:buClr>
                <a:srgbClr val="000000"/>
              </a:buClr>
              <a:buFont typeface="Calibri Light"/>
              <a:buAutoNum type="arabicPeriod"/>
            </a:pPr>
            <a:r>
              <a:rPr lang="de-DE" sz="2800" b="0" strike="noStrike" spc="-1" dirty="0">
                <a:solidFill>
                  <a:srgbClr val="000000"/>
                </a:solidFill>
                <a:latin typeface="Calibri"/>
              </a:rPr>
              <a:t>Soziale Kontakte</a:t>
            </a:r>
            <a:endParaRPr lang="de-DE" sz="2800" b="0" strike="noStrike" spc="-1" dirty="0">
              <a:latin typeface="Arial"/>
            </a:endParaRPr>
          </a:p>
          <a:p>
            <a:pPr marL="514440" indent="-513720">
              <a:lnSpc>
                <a:spcPct val="90000"/>
              </a:lnSpc>
              <a:spcBef>
                <a:spcPts val="1001"/>
              </a:spcBef>
              <a:buClr>
                <a:srgbClr val="000000"/>
              </a:buClr>
              <a:buFont typeface="Calibri Light"/>
              <a:buAutoNum type="arabicPeriod"/>
            </a:pPr>
            <a:r>
              <a:rPr lang="de-DE" sz="2800" b="0" strike="noStrike" spc="-1" dirty="0">
                <a:solidFill>
                  <a:srgbClr val="000000"/>
                </a:solidFill>
                <a:latin typeface="Calibri"/>
              </a:rPr>
              <a:t>Infektionsverdacht</a:t>
            </a:r>
            <a:endParaRPr lang="de-DE" sz="2800" b="0" strike="noStrike" spc="-1" dirty="0">
              <a:latin typeface="Arial"/>
            </a:endParaRPr>
          </a:p>
          <a:p>
            <a:pPr marL="514440" indent="-513720">
              <a:lnSpc>
                <a:spcPct val="90000"/>
              </a:lnSpc>
              <a:spcBef>
                <a:spcPts val="1001"/>
              </a:spcBef>
              <a:buClr>
                <a:srgbClr val="000000"/>
              </a:buClr>
              <a:buFont typeface="Calibri Light"/>
              <a:buAutoNum type="arabicPeriod"/>
            </a:pPr>
            <a:r>
              <a:rPr lang="de-DE" sz="2800" b="0" strike="noStrike" spc="-1" dirty="0">
                <a:solidFill>
                  <a:srgbClr val="000000"/>
                </a:solidFill>
                <a:latin typeface="Calibri"/>
              </a:rPr>
              <a:t>Weitere Schutz- und Vorsichtsmaßnahmen</a:t>
            </a:r>
            <a:endParaRPr lang="de-DE" sz="2800" b="0" strike="noStrike" spc="-1" dirty="0">
              <a:latin typeface="Arial"/>
            </a:endParaRPr>
          </a:p>
          <a:p>
            <a:pPr marL="514440" indent="-513720">
              <a:lnSpc>
                <a:spcPct val="90000"/>
              </a:lnSpc>
              <a:spcBef>
                <a:spcPts val="1001"/>
              </a:spcBef>
              <a:buClr>
                <a:srgbClr val="000000"/>
              </a:buClr>
              <a:buFont typeface="Calibri Light"/>
              <a:buAutoNum type="arabicPeriod"/>
            </a:pPr>
            <a:r>
              <a:rPr lang="de-DE" sz="2800" b="0" strike="noStrike" spc="-1" dirty="0">
                <a:solidFill>
                  <a:srgbClr val="000000"/>
                </a:solidFill>
                <a:latin typeface="Calibri"/>
              </a:rPr>
              <a:t>Ausnahmen</a:t>
            </a:r>
            <a:endParaRPr lang="de-DE" sz="2800" b="0" strike="noStrike" spc="-1" dirty="0">
              <a:latin typeface="Arial"/>
            </a:endParaRPr>
          </a:p>
          <a:p>
            <a:pPr marL="514440" indent="-513720">
              <a:lnSpc>
                <a:spcPct val="90000"/>
              </a:lnSpc>
              <a:spcBef>
                <a:spcPts val="1001"/>
              </a:spcBef>
              <a:buClr>
                <a:srgbClr val="000000"/>
              </a:buClr>
              <a:buFont typeface="Calibri Light"/>
              <a:buAutoNum type="arabicPeriod"/>
            </a:pPr>
            <a:r>
              <a:rPr lang="de-DE" sz="2800" b="0" strike="noStrike" spc="-1" dirty="0">
                <a:solidFill>
                  <a:srgbClr val="000000"/>
                </a:solidFill>
                <a:latin typeface="Calibri"/>
              </a:rPr>
              <a:t>Testen und Impfen</a:t>
            </a:r>
            <a:endParaRPr lang="de-DE" sz="2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1. Grundsatzbeschluss</a:t>
            </a:r>
            <a:endParaRPr lang="de-DE" sz="4000" b="0" strike="noStrike" spc="-1">
              <a:latin typeface="Arial"/>
            </a:endParaRPr>
          </a:p>
        </p:txBody>
      </p:sp>
      <p:sp>
        <p:nvSpPr>
          <p:cNvPr id="51"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a:solidFill>
                  <a:srgbClr val="000000"/>
                </a:solidFill>
                <a:latin typeface="Calibri"/>
              </a:rPr>
              <a:t>Die Regierung beschließt nach Beratung mit ihren Experten, den Öffnungsplan zu verwirklichen.</a:t>
            </a: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2. Ausarbeitung</a:t>
            </a:r>
            <a:endParaRPr lang="de-DE" sz="4000" b="0" strike="noStrike" spc="-1">
              <a:latin typeface="Arial"/>
            </a:endParaRPr>
          </a:p>
        </p:txBody>
      </p:sp>
      <p:sp>
        <p:nvSpPr>
          <p:cNvPr id="53" name="Inhaltsplatzhalter 4"/>
          <p:cNvSpPr/>
          <p:nvPr/>
        </p:nvSpPr>
        <p:spPr>
          <a:xfrm>
            <a:off x="838080" y="1257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a:solidFill>
                  <a:srgbClr val="000000"/>
                </a:solidFill>
                <a:latin typeface="Calibri"/>
              </a:rPr>
              <a:t>Die  Regierung setzt ein unabhängiges Arbeitsteam ein zur Ausarbeitung und Feinabstimmung des Öffnungsplans mit einem zeitnahen Abschlusstermin.</a:t>
            </a:r>
            <a:r>
              <a:t/>
            </a:r>
            <a:br/>
            <a:r>
              <a:rPr lang="de-DE" sz="2800" b="0" strike="noStrike" spc="-1">
                <a:solidFill>
                  <a:srgbClr val="000000"/>
                </a:solidFill>
                <a:latin typeface="Calibri"/>
              </a:rPr>
              <a:t>Das Team sollte bestehen aus Vertretern der zuständigen Ministerien, Experten, Sozialpartnern, Landesregierungen, Vertretern des Medizin- und Pflegebereichs, des Bildungsbereichs, von Kulturschaffenden, eventuell kooperativen Oppositionsparteien und anderen relevanten Gruppen.</a:t>
            </a:r>
            <a:endParaRPr lang="de-DE" sz="2800" b="0" strike="noStrike" spc="-1">
              <a:latin typeface="Arial"/>
            </a:endParaRPr>
          </a:p>
          <a:p>
            <a:pPr>
              <a:lnSpc>
                <a:spcPct val="90000"/>
              </a:lnSpc>
              <a:spcBef>
                <a:spcPts val="1001"/>
              </a:spcBef>
              <a:tabLst>
                <a:tab pos="0" algn="l"/>
              </a:tabLst>
            </a:pP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3. Gruppeneinteilungen Arbeitswelt</a:t>
            </a:r>
            <a:endParaRPr lang="de-DE" sz="4000" b="0" strike="noStrike" spc="-1">
              <a:latin typeface="Arial"/>
            </a:endParaRPr>
          </a:p>
        </p:txBody>
      </p:sp>
      <p:sp>
        <p:nvSpPr>
          <p:cNvPr id="55" name="Inhaltsplatzhalter 4"/>
          <p:cNvSpPr/>
          <p:nvPr/>
        </p:nvSpPr>
        <p:spPr>
          <a:xfrm>
            <a:off x="890640" y="12088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0" strike="noStrike" spc="-1" dirty="0">
                <a:solidFill>
                  <a:srgbClr val="000000"/>
                </a:solidFill>
                <a:latin typeface="Calibri"/>
              </a:rPr>
              <a:t>Die Gruppeneinteilungen in der Arbeits- und Freizeitwelt erfolgt in größtmöglicher Eigenverantwortung der vorhandenen sozialen Einheiten Unternehmen und Arbeitsteams, Schulen und Schulklassen, Familien und Einzelpersonen.</a:t>
            </a:r>
            <a:endParaRPr lang="de-DE" sz="2800" b="0" strike="noStrike" spc="-1" dirty="0">
              <a:latin typeface="Arial"/>
            </a:endParaRPr>
          </a:p>
          <a:p>
            <a:pPr>
              <a:lnSpc>
                <a:spcPct val="90000"/>
              </a:lnSpc>
              <a:spcBef>
                <a:spcPts val="1001"/>
              </a:spcBef>
              <a:tabLst>
                <a:tab pos="0" algn="l"/>
              </a:tabLst>
            </a:pPr>
            <a:r>
              <a:rPr lang="de-DE" sz="2800" b="1" i="1" strike="noStrike" spc="-1" dirty="0">
                <a:solidFill>
                  <a:srgbClr val="000000"/>
                </a:solidFill>
                <a:latin typeface="Calibri"/>
              </a:rPr>
              <a:t>Arbeitswelt</a:t>
            </a:r>
            <a:r>
              <a:rPr dirty="0"/>
              <a:t/>
            </a:r>
            <a:br>
              <a:rPr dirty="0"/>
            </a:br>
            <a:r>
              <a:rPr lang="de-DE" sz="2800" b="0" strike="noStrike" spc="-1" dirty="0">
                <a:solidFill>
                  <a:srgbClr val="000000"/>
                </a:solidFill>
                <a:latin typeface="Calibri"/>
              </a:rPr>
              <a:t>In jedem Unternehmen teilen sich die Beschäftigten in Abstimmung mit den Vorgesetzten in mindestens 2 Schichten ein, die untereinander nur den minimal notwendigen Präsenzkontakt haben. Bestehende Schichtmodelle können und sollen natürlich genutzt werden. </a:t>
            </a:r>
            <a:r>
              <a:rPr dirty="0"/>
              <a:t/>
            </a:r>
            <a:br>
              <a:rPr dirty="0"/>
            </a:br>
            <a:r>
              <a:rPr lang="de-DE" sz="2800" b="0" strike="noStrike" spc="-1" dirty="0">
                <a:solidFill>
                  <a:srgbClr val="000000"/>
                </a:solidFill>
                <a:latin typeface="Calibri"/>
              </a:rPr>
              <a:t>In jeder Schule teilen sich die </a:t>
            </a:r>
            <a:r>
              <a:rPr lang="de-DE" sz="2800" b="0" strike="noStrike" spc="-1" dirty="0" err="1">
                <a:solidFill>
                  <a:srgbClr val="000000"/>
                </a:solidFill>
                <a:latin typeface="Calibri"/>
              </a:rPr>
              <a:t>SchülerInnen</a:t>
            </a:r>
            <a:r>
              <a:rPr lang="de-DE" sz="2800" b="0" strike="noStrike" spc="-1" dirty="0">
                <a:solidFill>
                  <a:srgbClr val="000000"/>
                </a:solidFill>
                <a:latin typeface="Calibri"/>
              </a:rPr>
              <a:t> in 2 Gruppen ein, und wo möglich und sinnvoll auch die Lehrkräfte. </a:t>
            </a:r>
            <a:r>
              <a:rPr lang="de-DE" sz="2800" b="0" strike="noStrike" spc="-1" dirty="0" smtClean="0">
                <a:solidFill>
                  <a:srgbClr val="000000"/>
                </a:solidFill>
                <a:latin typeface="Calibri"/>
              </a:rPr>
              <a:t/>
            </a:r>
            <a:br>
              <a:rPr lang="de-DE" sz="2800" b="0" strike="noStrike" spc="-1" dirty="0" smtClean="0">
                <a:solidFill>
                  <a:srgbClr val="000000"/>
                </a:solidFill>
                <a:latin typeface="Calibri"/>
              </a:rPr>
            </a:br>
            <a:r>
              <a:rPr lang="de-DE" sz="2800" b="0" strike="noStrike" spc="-1" dirty="0" smtClean="0">
                <a:solidFill>
                  <a:srgbClr val="000000"/>
                </a:solidFill>
                <a:latin typeface="Calibri"/>
              </a:rPr>
              <a:t>Optimal </a:t>
            </a:r>
            <a:r>
              <a:rPr lang="de-DE" sz="2800" b="0" strike="noStrike" spc="-1" dirty="0">
                <a:solidFill>
                  <a:srgbClr val="000000"/>
                </a:solidFill>
                <a:latin typeface="Calibri"/>
              </a:rPr>
              <a:t>wäre eine wöchentliche Abwechslung der Gruppen sowohl der Lernenden als auch Lehrenden.</a:t>
            </a:r>
            <a:endParaRPr lang="de-DE" sz="28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itel 3"/>
          <p:cNvSpPr/>
          <p:nvPr/>
        </p:nvSpPr>
        <p:spPr>
          <a:xfrm>
            <a:off x="838080" y="365040"/>
            <a:ext cx="10514880" cy="56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90000"/>
              </a:lnSpc>
            </a:pPr>
            <a:r>
              <a:rPr lang="de-DE" sz="4000" b="1" strike="noStrike" spc="-1">
                <a:solidFill>
                  <a:srgbClr val="A60000"/>
                </a:solidFill>
                <a:latin typeface="Calibri"/>
              </a:rPr>
              <a:t>3. Gruppeneinteilungen Freizeitwelt</a:t>
            </a:r>
            <a:endParaRPr lang="de-DE" sz="4000" b="0" strike="noStrike" spc="-1">
              <a:latin typeface="Arial"/>
            </a:endParaRPr>
          </a:p>
        </p:txBody>
      </p:sp>
      <p:sp>
        <p:nvSpPr>
          <p:cNvPr id="57" name="Inhaltsplatzhalter 4"/>
          <p:cNvSpPr/>
          <p:nvPr/>
        </p:nvSpPr>
        <p:spPr>
          <a:xfrm>
            <a:off x="838080" y="1185480"/>
            <a:ext cx="10514880" cy="53571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tabLst>
                <a:tab pos="0" algn="l"/>
              </a:tabLst>
            </a:pPr>
            <a:r>
              <a:rPr lang="de-DE" sz="2800" b="1" i="1" strike="noStrike" spc="-1">
                <a:solidFill>
                  <a:srgbClr val="000000"/>
                </a:solidFill>
                <a:latin typeface="Calibri"/>
              </a:rPr>
              <a:t>Freizeitwelt</a:t>
            </a:r>
            <a:r>
              <a:rPr lang="de-DE" sz="2800" b="0" strike="noStrike" spc="-1">
                <a:solidFill>
                  <a:srgbClr val="000000"/>
                </a:solidFill>
                <a:latin typeface="Calibri"/>
              </a:rPr>
              <a:t> </a:t>
            </a:r>
            <a:r>
              <a:t/>
            </a:r>
            <a:br/>
            <a:r>
              <a:rPr lang="de-DE" sz="2800" b="0" strike="noStrike" spc="-1">
                <a:solidFill>
                  <a:srgbClr val="000000"/>
                </a:solidFill>
                <a:latin typeface="Calibri"/>
              </a:rPr>
              <a:t>Eine behördliche Einteilung (Gemeinde, Stadtbezirk) ist nicht vorgesehen, um die Gruppeneinteilung nicht unnötig zu erschweren und bürokratischen Aufwand zu vermeiden. </a:t>
            </a:r>
            <a:endParaRPr lang="de-DE" sz="2800" b="0" strike="noStrike" spc="-1">
              <a:latin typeface="Arial"/>
            </a:endParaRPr>
          </a:p>
          <a:p>
            <a:pPr>
              <a:lnSpc>
                <a:spcPct val="90000"/>
              </a:lnSpc>
              <a:spcBef>
                <a:spcPts val="1001"/>
              </a:spcBef>
              <a:tabLst>
                <a:tab pos="0" algn="l"/>
              </a:tabLst>
            </a:pPr>
            <a:r>
              <a:rPr lang="de-DE" sz="2800" b="0" strike="noStrike" spc="-1">
                <a:solidFill>
                  <a:srgbClr val="000000"/>
                </a:solidFill>
                <a:latin typeface="Calibri"/>
              </a:rPr>
              <a:t>Jeder Haushalt wählt eine gemeinsame Freizeitgruppe, 1=weiß oder 2=gelb, so dass alle Personen im selben Haushalt in derselben Freizeitgruppe sind.</a:t>
            </a:r>
            <a:r>
              <a:t/>
            </a:r>
            <a:br/>
            <a:r>
              <a:rPr lang="de-DE" sz="2800" b="0" strike="noStrike" spc="-1">
                <a:solidFill>
                  <a:srgbClr val="000000"/>
                </a:solidFill>
                <a:latin typeface="Calibri"/>
              </a:rPr>
              <a:t>Wenn die Gruppenzugehörigkeit aller im Haushalt lebenden Personen klar ist, sollte diese z.B. durch Meldung an die lokale Behörde (Gemeinde, Stadtbezirk, BH) bekanntgegeben werden. Die lokalen Behörden können die resultierenden Gruppengrößen weiß und gelb ermitteln und bei zu großer Abweichung von einer 50:50-Aufteilung Gruppenwechsel ganzer Haushalte anregen.</a:t>
            </a:r>
            <a:endParaRPr lang="de-DE" sz="2800" b="0" strike="noStrike" spc="-1">
              <a:latin typeface="Arial"/>
            </a:endParaRPr>
          </a:p>
          <a:p>
            <a:pPr>
              <a:lnSpc>
                <a:spcPct val="90000"/>
              </a:lnSpc>
              <a:spcBef>
                <a:spcPts val="1001"/>
              </a:spcBef>
              <a:tabLst>
                <a:tab pos="0" algn="l"/>
              </a:tabLst>
            </a:pPr>
            <a:endParaRPr lang="de-DE" sz="2800" b="0" strike="noStrike" spc="-1">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1166</Words>
  <Application>Microsoft Office PowerPoint</Application>
  <PresentationFormat>Breitbild</PresentationFormat>
  <Paragraphs>79</Paragraphs>
  <Slides>18</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18</vt:i4>
      </vt:variant>
    </vt:vector>
  </HeadingPairs>
  <TitlesOfParts>
    <vt:vector size="25" baseType="lpstr">
      <vt:lpstr>Arial</vt:lpstr>
      <vt:lpstr>Calibri</vt:lpstr>
      <vt:lpstr>Calibri Light</vt:lpstr>
      <vt:lpstr>DejaVu Sans</vt:lpstr>
      <vt:lpstr>Symbol</vt:lpstr>
      <vt:lpstr>Wingdings</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Alternierende Quarantäne – die Idee</dc:title>
  <dc:subject/>
  <dc:creator>gf</dc:creator>
  <dc:description/>
  <cp:lastModifiedBy>gf</cp:lastModifiedBy>
  <cp:revision>59</cp:revision>
  <dcterms:created xsi:type="dcterms:W3CDTF">2021-02-11T08:43:22Z</dcterms:created>
  <dcterms:modified xsi:type="dcterms:W3CDTF">2021-03-05T14:52:14Z</dcterms:modified>
  <dc:language>de-DE</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Breitbild</vt:lpwstr>
  </property>
  <property fmtid="{D5CDD505-2E9C-101B-9397-08002B2CF9AE}" pid="3" name="Slides">
    <vt:i4>18</vt:i4>
  </property>
</Properties>
</file>